
<file path=[Content_Types].xml><?xml version="1.0" encoding="utf-8"?>
<Types xmlns="http://schemas.openxmlformats.org/package/2006/content-types">
  <Default Extension="png" ContentType="image/png"/>
  <Default Extension="png&amp;ehk=Iim" ContentType="image/png"/>
  <Default Extension="jpg&amp;ehk=t3fy8fWZJ81HJhEqkMDUJg&amp;pid=OfficeInsert" ContentType="image/jpeg"/>
  <Default Extension="jpg&amp;ehk=lrmhMLY" ContentType="image/jpeg"/>
  <Default Extension="png&amp;ehk=OsUkGcjmgUCVyvPuEDWK6w&amp;pid=OfficeInsert" ContentType="image/png"/>
  <Default Extension="jpeg" ContentType="image/jpeg"/>
  <Default Extension="jpg&amp;ehk=kz3uqSnEt5EjqtQt8bfMKA&amp;r=0&amp;pid=OfficeInsert" ContentType="image/jpeg"/>
  <Default Extension="gif&amp;ehk=kL21k" ContentType="image/gif"/>
  <Default Extension="rels" ContentType="application/vnd.openxmlformats-package.relationships+xml"/>
  <Default Extension="xml" ContentType="application/xml"/>
  <Default Extension="jpg&amp;ehk=5EUwyrkC4cl7D0DIVrCR1A&amp;pid=OfficeInsert" ContentType="image/jpeg"/>
  <Default Extension="wdp" ContentType="image/vnd.ms-photo"/>
  <Default Extension="jpg&amp;ehk=69fkd" ContentType="image/jpeg"/>
  <Default Extension="jpg&amp;ehk=dljYmiI3sn6D0" ContentType="image/jpeg"/>
  <Default Extension="jpg" ContentType="image/jpeg"/>
  <Default Extension="gif&amp;ehk=ap6MmhbGVSDeZ2A7FTRohQ&amp;pid=OfficeInsert" ContentType="image/gif"/>
  <Default Extension="png&amp;ehk=FrmFCUfUJChq0X566HUPMg&amp;pid=OfficeInsert" ContentType="image/png"/>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21"/>
  </p:notesMasterIdLst>
  <p:handoutMasterIdLst>
    <p:handoutMasterId r:id="rId22"/>
  </p:handoutMasterIdLst>
  <p:sldIdLst>
    <p:sldId id="256" r:id="rId2"/>
    <p:sldId id="276" r:id="rId3"/>
    <p:sldId id="272" r:id="rId4"/>
    <p:sldId id="271" r:id="rId5"/>
    <p:sldId id="287" r:id="rId6"/>
    <p:sldId id="285" r:id="rId7"/>
    <p:sldId id="281" r:id="rId8"/>
    <p:sldId id="278" r:id="rId9"/>
    <p:sldId id="279" r:id="rId10"/>
    <p:sldId id="288" r:id="rId11"/>
    <p:sldId id="289" r:id="rId12"/>
    <p:sldId id="280" r:id="rId13"/>
    <p:sldId id="258" r:id="rId14"/>
    <p:sldId id="260" r:id="rId15"/>
    <p:sldId id="274" r:id="rId16"/>
    <p:sldId id="261" r:id="rId17"/>
    <p:sldId id="286" r:id="rId18"/>
    <p:sldId id="275" r:id="rId19"/>
    <p:sldId id="273" r:id="rId20"/>
  </p:sldIdLst>
  <p:sldSz cx="9144000" cy="6858000" type="screen4x3"/>
  <p:notesSz cx="6858000" cy="9296400"/>
  <p:custShowLst>
    <p:custShow name="Custom Show 1" id="0">
      <p:sldLst>
        <p:sld r:id="rId2"/>
        <p:sld r:id="rId3"/>
        <p:sld r:id="rId4"/>
        <p:sld r:id="rId5"/>
        <p:sld r:id="rId8"/>
        <p:sld r:id="rId9"/>
        <p:sld r:id="rId10"/>
        <p:sld r:id="rId13"/>
        <p:sld r:id="rId14"/>
        <p:sld r:id="rId15"/>
        <p:sld r:id="rId16"/>
        <p:sld r:id="rId17"/>
        <p:sld r:id="rId19"/>
        <p:sld r:id="rId2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2" autoAdjust="0"/>
    <p:restoredTop sz="93686" autoAdjust="0"/>
  </p:normalViewPr>
  <p:slideViewPr>
    <p:cSldViewPr snapToGrid="0">
      <p:cViewPr varScale="1">
        <p:scale>
          <a:sx n="72" d="100"/>
          <a:sy n="72" d="100"/>
        </p:scale>
        <p:origin x="1338" y="72"/>
      </p:cViewPr>
      <p:guideLst/>
    </p:cSldViewPr>
  </p:slideViewPr>
  <p:outlineViewPr>
    <p:cViewPr>
      <p:scale>
        <a:sx n="33" d="100"/>
        <a:sy n="33" d="100"/>
      </p:scale>
      <p:origin x="0" y="-1045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42" d="100"/>
          <a:sy n="42" d="100"/>
        </p:scale>
        <p:origin x="3066" y="3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2A6274D-F3F9-424D-A2AF-0A7AC42D7A1C}" type="datetimeFigureOut">
              <a:rPr lang="en-US" smtClean="0"/>
              <a:t>12/22/2017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AA460957-5DA0-4643-83D2-2B3D3E665EB4}" type="slidenum">
              <a:rPr lang="en-US" smtClean="0"/>
              <a:t>‹#›</a:t>
            </a:fld>
            <a:endParaRPr lang="en-US"/>
          </a:p>
        </p:txBody>
      </p:sp>
    </p:spTree>
    <p:extLst>
      <p:ext uri="{BB962C8B-B14F-4D97-AF65-F5344CB8AC3E}">
        <p14:creationId xmlns:p14="http://schemas.microsoft.com/office/powerpoint/2010/main" val="410762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52BA8F77-9BF9-43AD-A317-E75F3DFC6B66}" type="datetimeFigureOut">
              <a:rPr lang="en-US" smtClean="0"/>
              <a:t>12/22/2017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64BFAD7-0D1D-4A17-8B9A-81DF7162E874}" type="slidenum">
              <a:rPr lang="en-US" smtClean="0"/>
              <a:t>‹#›</a:t>
            </a:fld>
            <a:endParaRPr lang="en-US"/>
          </a:p>
        </p:txBody>
      </p:sp>
    </p:spTree>
    <p:extLst>
      <p:ext uri="{BB962C8B-B14F-4D97-AF65-F5344CB8AC3E}">
        <p14:creationId xmlns:p14="http://schemas.microsoft.com/office/powerpoint/2010/main" val="234554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FAD7-0D1D-4A17-8B9A-81DF7162E874}" type="slidenum">
              <a:rPr lang="en-US" smtClean="0"/>
              <a:t>1</a:t>
            </a:fld>
            <a:endParaRPr lang="en-US"/>
          </a:p>
        </p:txBody>
      </p:sp>
    </p:spTree>
    <p:extLst>
      <p:ext uri="{BB962C8B-B14F-4D97-AF65-F5344CB8AC3E}">
        <p14:creationId xmlns:p14="http://schemas.microsoft.com/office/powerpoint/2010/main" val="295989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13</a:t>
            </a:fld>
            <a:endParaRPr lang="en-US"/>
          </a:p>
        </p:txBody>
      </p:sp>
    </p:spTree>
    <p:extLst>
      <p:ext uri="{BB962C8B-B14F-4D97-AF65-F5344CB8AC3E}">
        <p14:creationId xmlns:p14="http://schemas.microsoft.com/office/powerpoint/2010/main" val="335806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14</a:t>
            </a:fld>
            <a:endParaRPr lang="en-US"/>
          </a:p>
        </p:txBody>
      </p:sp>
    </p:spTree>
    <p:extLst>
      <p:ext uri="{BB962C8B-B14F-4D97-AF65-F5344CB8AC3E}">
        <p14:creationId xmlns:p14="http://schemas.microsoft.com/office/powerpoint/2010/main" val="253065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15</a:t>
            </a:fld>
            <a:endParaRPr lang="en-US"/>
          </a:p>
        </p:txBody>
      </p:sp>
    </p:spTree>
    <p:extLst>
      <p:ext uri="{BB962C8B-B14F-4D97-AF65-F5344CB8AC3E}">
        <p14:creationId xmlns:p14="http://schemas.microsoft.com/office/powerpoint/2010/main" val="6761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16</a:t>
            </a:fld>
            <a:endParaRPr lang="en-US"/>
          </a:p>
        </p:txBody>
      </p:sp>
    </p:spTree>
    <p:extLst>
      <p:ext uri="{BB962C8B-B14F-4D97-AF65-F5344CB8AC3E}">
        <p14:creationId xmlns:p14="http://schemas.microsoft.com/office/powerpoint/2010/main" val="69685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18</a:t>
            </a:fld>
            <a:endParaRPr lang="en-US"/>
          </a:p>
        </p:txBody>
      </p:sp>
    </p:spTree>
    <p:extLst>
      <p:ext uri="{BB962C8B-B14F-4D97-AF65-F5344CB8AC3E}">
        <p14:creationId xmlns:p14="http://schemas.microsoft.com/office/powerpoint/2010/main" val="340988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19</a:t>
            </a:fld>
            <a:endParaRPr lang="en-US"/>
          </a:p>
        </p:txBody>
      </p:sp>
    </p:spTree>
    <p:extLst>
      <p:ext uri="{BB962C8B-B14F-4D97-AF65-F5344CB8AC3E}">
        <p14:creationId xmlns:p14="http://schemas.microsoft.com/office/powerpoint/2010/main" val="292628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2</a:t>
            </a:fld>
            <a:endParaRPr lang="en-US"/>
          </a:p>
        </p:txBody>
      </p:sp>
    </p:spTree>
    <p:extLst>
      <p:ext uri="{BB962C8B-B14F-4D97-AF65-F5344CB8AC3E}">
        <p14:creationId xmlns:p14="http://schemas.microsoft.com/office/powerpoint/2010/main" val="420959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3</a:t>
            </a:fld>
            <a:endParaRPr lang="en-US"/>
          </a:p>
        </p:txBody>
      </p:sp>
    </p:spTree>
    <p:extLst>
      <p:ext uri="{BB962C8B-B14F-4D97-AF65-F5344CB8AC3E}">
        <p14:creationId xmlns:p14="http://schemas.microsoft.com/office/powerpoint/2010/main" val="33279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4</a:t>
            </a:fld>
            <a:endParaRPr lang="en-US"/>
          </a:p>
        </p:txBody>
      </p:sp>
    </p:spTree>
    <p:extLst>
      <p:ext uri="{BB962C8B-B14F-4D97-AF65-F5344CB8AC3E}">
        <p14:creationId xmlns:p14="http://schemas.microsoft.com/office/powerpoint/2010/main" val="103709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FAD7-0D1D-4A17-8B9A-81DF7162E874}" type="slidenum">
              <a:rPr lang="en-US" smtClean="0"/>
              <a:t>5</a:t>
            </a:fld>
            <a:endParaRPr lang="en-US"/>
          </a:p>
        </p:txBody>
      </p:sp>
    </p:spTree>
    <p:extLst>
      <p:ext uri="{BB962C8B-B14F-4D97-AF65-F5344CB8AC3E}">
        <p14:creationId xmlns:p14="http://schemas.microsoft.com/office/powerpoint/2010/main" val="175506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FAD7-0D1D-4A17-8B9A-81DF7162E874}" type="slidenum">
              <a:rPr lang="en-US" smtClean="0"/>
              <a:t>9</a:t>
            </a:fld>
            <a:endParaRPr lang="en-US"/>
          </a:p>
        </p:txBody>
      </p:sp>
    </p:spTree>
    <p:extLst>
      <p:ext uri="{BB962C8B-B14F-4D97-AF65-F5344CB8AC3E}">
        <p14:creationId xmlns:p14="http://schemas.microsoft.com/office/powerpoint/2010/main" val="410258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4BFAD7-0D1D-4A17-8B9A-81DF7162E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8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4BFAD7-0D1D-4A17-8B9A-81DF7162E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40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a:xfrm>
            <a:off x="685800" y="4473892"/>
            <a:ext cx="5762626" cy="4681041"/>
          </a:xfrm>
        </p:spPr>
        <p:txBody>
          <a:bodyPr/>
          <a:lstStyle/>
          <a:p>
            <a:pPr marL="171450" indent="-171450">
              <a:buFontTx/>
              <a:buChar char="-"/>
            </a:pPr>
            <a:endParaRPr lang="en-US" sz="1100" dirty="0"/>
          </a:p>
          <a:p>
            <a:endParaRPr lang="en-US" dirty="0"/>
          </a:p>
        </p:txBody>
      </p:sp>
      <p:sp>
        <p:nvSpPr>
          <p:cNvPr id="4" name="Slide Number Placeholder 3"/>
          <p:cNvSpPr>
            <a:spLocks noGrp="1"/>
          </p:cNvSpPr>
          <p:nvPr>
            <p:ph type="sldNum" sz="quarter" idx="10"/>
          </p:nvPr>
        </p:nvSpPr>
        <p:spPr>
          <a:xfrm>
            <a:off x="6524625" y="9154933"/>
            <a:ext cx="331788" cy="141467"/>
          </a:xfrm>
        </p:spPr>
        <p:txBody>
          <a:bodyPr/>
          <a:lstStyle/>
          <a:p>
            <a:fld id="{164BFAD7-0D1D-4A17-8B9A-81DF7162E874}" type="slidenum">
              <a:rPr lang="en-US" smtClean="0"/>
              <a:t>12</a:t>
            </a:fld>
            <a:endParaRPr lang="en-US" dirty="0"/>
          </a:p>
        </p:txBody>
      </p:sp>
    </p:spTree>
    <p:extLst>
      <p:ext uri="{BB962C8B-B14F-4D97-AF65-F5344CB8AC3E}">
        <p14:creationId xmlns:p14="http://schemas.microsoft.com/office/powerpoint/2010/main" val="427305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92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413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905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746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141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51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604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316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2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32883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7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41048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28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37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15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45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545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12/22/2017</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9665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amp;ehk=5EUwyrkC4cl7D0DIVrCR1A&amp;pid=OfficeInsert"/><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amp;ehk=ap6MmhbGVSDeZ2A7FTRohQ&amp;pid=OfficeInsert"/><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amp;ehk=ap6MmhbGVSDeZ2A7FTRohQ&amp;pid=OfficeInsert"/><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ngress.gov/bill/113th-congress/house-bill/498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www.dhhr.wv.gov/bcf/policy/Documents/Foster%20Car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amp;ehk=FrmFCUfUJChq0X566HUPMg&amp;pid=OfficeInsert"/></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hyperlink" Target="file:///C:/Users/C001843/Documents/Away%20From%20Supervision/AFS%20Runaway%20Event%20Survey.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hyperlink" Target="https://dhhr.wv.gov/bcf/Providers/Documents/AFS%20Monthly%20Report%20Directions%20-%20Residential%20-.pdf" TargetMode="External"/><Relationship Id="rId2" Type="http://schemas.openxmlformats.org/officeDocument/2006/relationships/hyperlink" Target="https://dhhr.wv.gov/bcf/Providers/Documents/AFS%20Monthly%20Reporting%20Form.pdf" TargetMode="External"/><Relationship Id="rId1" Type="http://schemas.openxmlformats.org/officeDocument/2006/relationships/slideLayout" Target="../slideLayouts/slideLayout2.xml"/><Relationship Id="rId4" Type="http://schemas.openxmlformats.org/officeDocument/2006/relationships/image" Target="../media/image20.jpg&amp;ehk=69fkd"/></Relationships>
</file>

<file path=ppt/slides/_rels/slide18.xml.rels><?xml version="1.0" encoding="UTF-8" standalone="yes"?>
<Relationships xmlns="http://schemas.openxmlformats.org/package/2006/relationships"><Relationship Id="rId3" Type="http://schemas.openxmlformats.org/officeDocument/2006/relationships/image" Target="../media/image21.gif&amp;ehk=kL21k"/><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amp;ehk=Iim"/><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amp;ehk=t3fy8fWZJ81HJhEqkMDUJg&amp;pid=OfficeInsert"/><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amp;ehk=lrmhMLY"/><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amp;ehk=kz3uqSnEt5EjqtQt8bfMKA&amp;r=0&amp;pid=OfficeInsert"/><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amp;ehk=OsUkGcjmgUCVyvPuEDWK6w&amp;pid=OfficeInsert"/><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amp;ehk=dljYmiI3sn6D0"/><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amp;ehk=ap6MmhbGVSDeZ2A7FTRohQ&amp;pid=OfficeInsert"/><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Away from Supervision</a:t>
            </a:r>
          </a:p>
        </p:txBody>
      </p:sp>
      <p:sp>
        <p:nvSpPr>
          <p:cNvPr id="3" name="Subtitle 2"/>
          <p:cNvSpPr>
            <a:spLocks noGrp="1"/>
          </p:cNvSpPr>
          <p:nvPr>
            <p:ph type="subTitle" idx="1"/>
          </p:nvPr>
        </p:nvSpPr>
        <p:spPr/>
        <p:txBody>
          <a:bodyPr/>
          <a:lstStyle/>
          <a:p>
            <a:pPr algn="l"/>
            <a:r>
              <a:rPr lang="en-US" dirty="0"/>
              <a:t>           </a:t>
            </a:r>
          </a:p>
        </p:txBody>
      </p:sp>
      <p:pic>
        <p:nvPicPr>
          <p:cNvPr id="4" name="Picture 3" descr="Escrito en Movimiento&quot;: Corramos!!"/>
          <p:cNvPicPr>
            <a:picLocks noChangeAspect="1"/>
          </p:cNvPicPr>
          <p:nvPr/>
        </p:nvPicPr>
        <p:blipFill>
          <a:blip r:embed="rId3"/>
          <a:stretch>
            <a:fillRect/>
          </a:stretch>
        </p:blipFill>
        <p:spPr>
          <a:xfrm>
            <a:off x="3579542" y="3600448"/>
            <a:ext cx="1902618" cy="1193801"/>
          </a:xfrm>
          <a:prstGeom prst="rect">
            <a:avLst/>
          </a:prstGeom>
        </p:spPr>
      </p:pic>
    </p:spTree>
    <p:extLst>
      <p:ext uri="{BB962C8B-B14F-4D97-AF65-F5344CB8AC3E}">
        <p14:creationId xmlns:p14="http://schemas.microsoft.com/office/powerpoint/2010/main" val="72858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04412"/>
            <a:ext cx="7200897" cy="960119"/>
          </a:xfrm>
        </p:spPr>
        <p:txBody>
          <a:bodyPr/>
          <a:lstStyle/>
          <a:p>
            <a:r>
              <a:rPr lang="en-US" dirty="0"/>
              <a:t>What are the Warning Signs?</a:t>
            </a:r>
          </a:p>
        </p:txBody>
      </p:sp>
      <p:pic>
        <p:nvPicPr>
          <p:cNvPr id="5" name="Content Placeholder 3" descr="&lt;strong&gt;Warning&lt;/strong&gt;"/>
          <p:cNvPicPr>
            <a:picLocks noChangeAspect="1"/>
          </p:cNvPicPr>
          <p:nvPr/>
        </p:nvPicPr>
        <p:blipFill>
          <a:blip r:embed="rId3"/>
          <a:stretch>
            <a:fillRect/>
          </a:stretch>
        </p:blipFill>
        <p:spPr>
          <a:xfrm>
            <a:off x="678518" y="1190665"/>
            <a:ext cx="1074973" cy="1074973"/>
          </a:xfrm>
          <a:prstGeom prst="rect">
            <a:avLst/>
          </a:prstGeom>
        </p:spPr>
      </p:pic>
      <p:pic>
        <p:nvPicPr>
          <p:cNvPr id="7" name="Content Placeholder 3" descr="&lt;strong&gt;Warning&lt;/strong&gt;"/>
          <p:cNvPicPr>
            <a:picLocks noChangeAspect="1"/>
          </p:cNvPicPr>
          <p:nvPr/>
        </p:nvPicPr>
        <p:blipFill>
          <a:blip r:embed="rId3"/>
          <a:stretch>
            <a:fillRect/>
          </a:stretch>
        </p:blipFill>
        <p:spPr>
          <a:xfrm>
            <a:off x="7390508" y="1185268"/>
            <a:ext cx="1074973" cy="1074973"/>
          </a:xfrm>
          <a:prstGeom prst="rect">
            <a:avLst/>
          </a:prstGeom>
        </p:spPr>
      </p:pic>
      <p:sp>
        <p:nvSpPr>
          <p:cNvPr id="8" name="Content Placeholder 5">
            <a:extLst>
              <a:ext uri="{FF2B5EF4-FFF2-40B4-BE49-F238E27FC236}">
                <a16:creationId xmlns:a16="http://schemas.microsoft.com/office/drawing/2014/main" id="{D7701A9D-8D37-4F9B-A9E2-B98389AF195D}"/>
              </a:ext>
            </a:extLst>
          </p:cNvPr>
          <p:cNvSpPr txBox="1">
            <a:spLocks/>
          </p:cNvSpPr>
          <p:nvPr/>
        </p:nvSpPr>
        <p:spPr>
          <a:xfrm>
            <a:off x="970194" y="2395157"/>
            <a:ext cx="7291303" cy="847773"/>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Here are some common indicators to help recognize human trafficking:</a:t>
            </a:r>
            <a:endParaRPr kumimoji="0" lang="en-US" sz="2400" b="0" i="1"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
        <p:nvSpPr>
          <p:cNvPr id="9" name="Content Placeholder 5">
            <a:extLst>
              <a:ext uri="{FF2B5EF4-FFF2-40B4-BE49-F238E27FC236}">
                <a16:creationId xmlns:a16="http://schemas.microsoft.com/office/drawing/2014/main" id="{3C98FF75-7DFD-4B2E-BCA6-9EE6DACA31EC}"/>
              </a:ext>
            </a:extLst>
          </p:cNvPr>
          <p:cNvSpPr txBox="1">
            <a:spLocks/>
          </p:cNvSpPr>
          <p:nvPr/>
        </p:nvSpPr>
        <p:spPr>
          <a:xfrm>
            <a:off x="861237" y="3355276"/>
            <a:ext cx="7604243" cy="239067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Does the person appear disconnected from family, friends, community organizations, or houses of worship?</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Has a child stopped attending school?</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Has the person had a sudden or dramatic change in behavior?</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Is a juvenile engaged in commercial sex acts?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Is the person disoriented or confused, or showing signs of mental or physical abuse?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Does the person have bruises in various stages of healing?</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998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500"/>
                                        <p:tgtEl>
                                          <p:spTgt spid="8">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down)">
                                      <p:cBhvr>
                                        <p:cTn id="19" dur="500"/>
                                        <p:tgtEl>
                                          <p:spTgt spid="9">
                                            <p:txEl>
                                              <p:pRg st="1" end="1"/>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ipe(down)">
                                      <p:cBhvr>
                                        <p:cTn id="23" dur="500"/>
                                        <p:tgtEl>
                                          <p:spTgt spid="9">
                                            <p:txEl>
                                              <p:pRg st="2" end="2"/>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down)">
                                      <p:cBhvr>
                                        <p:cTn id="31" dur="500"/>
                                        <p:tgtEl>
                                          <p:spTgt spid="9">
                                            <p:txEl>
                                              <p:pRg st="4" end="4"/>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wipe(down)">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04412"/>
            <a:ext cx="7200897" cy="960119"/>
          </a:xfrm>
        </p:spPr>
        <p:txBody>
          <a:bodyPr/>
          <a:lstStyle/>
          <a:p>
            <a:r>
              <a:rPr lang="en-US" dirty="0"/>
              <a:t>What are the Warning Signs?</a:t>
            </a:r>
          </a:p>
        </p:txBody>
      </p:sp>
      <p:sp>
        <p:nvSpPr>
          <p:cNvPr id="6" name="Content Placeholder 5"/>
          <p:cNvSpPr>
            <a:spLocks noGrp="1"/>
          </p:cNvSpPr>
          <p:nvPr>
            <p:ph idx="1"/>
          </p:nvPr>
        </p:nvSpPr>
        <p:spPr>
          <a:xfrm>
            <a:off x="970193" y="3242931"/>
            <a:ext cx="7495287" cy="3266550"/>
          </a:xfrm>
        </p:spPr>
        <p:txBody>
          <a:bodyPr>
            <a:normAutofit fontScale="40000" lnSpcReduction="20000"/>
          </a:bodyPr>
          <a:lstStyle/>
          <a:p>
            <a:r>
              <a:rPr lang="en-US" sz="4000" dirty="0">
                <a:solidFill>
                  <a:prstClr val="black">
                    <a:lumMod val="85000"/>
                    <a:lumOff val="15000"/>
                  </a:prstClr>
                </a:solidFill>
              </a:rPr>
              <a:t>Is the person fearful, timid, or submissive?</a:t>
            </a:r>
          </a:p>
          <a:p>
            <a:r>
              <a:rPr lang="en-US" sz="4000" dirty="0">
                <a:solidFill>
                  <a:prstClr val="black">
                    <a:lumMod val="85000"/>
                    <a:lumOff val="15000"/>
                  </a:prstClr>
                </a:solidFill>
              </a:rPr>
              <a:t>Does the person show signs of having been denied food, water, sleep, or medical care?</a:t>
            </a:r>
          </a:p>
          <a:p>
            <a:r>
              <a:rPr lang="en-US" sz="4000" dirty="0"/>
              <a:t>Is the person often in the company of someone to whom he or she defers? Or someone who seems to be in control of the situation, e.g., where they go or who they talk to?</a:t>
            </a:r>
          </a:p>
          <a:p>
            <a:r>
              <a:rPr lang="en-US" sz="4000" dirty="0"/>
              <a:t>Does the person appear to be coached on what to say?</a:t>
            </a:r>
          </a:p>
          <a:p>
            <a:r>
              <a:rPr lang="en-US" sz="4000" dirty="0"/>
              <a:t>Is the person living in unsuitable conditions?</a:t>
            </a:r>
          </a:p>
          <a:p>
            <a:r>
              <a:rPr lang="en-US" sz="4000" dirty="0"/>
              <a:t>Does the person lack personal possessions and appear not to have a stable living situation?</a:t>
            </a:r>
          </a:p>
          <a:p>
            <a:r>
              <a:rPr lang="en-US" sz="4000" dirty="0"/>
              <a:t>Does the person have freedom of movement? Can the person freely leave where they live? Are there unreasonable security measures?</a:t>
            </a:r>
          </a:p>
          <a:p>
            <a:endParaRPr lang="en-US" dirty="0"/>
          </a:p>
        </p:txBody>
      </p:sp>
      <p:pic>
        <p:nvPicPr>
          <p:cNvPr id="5" name="Content Placeholder 3" descr="&lt;strong&gt;Warning&lt;/strong&gt;"/>
          <p:cNvPicPr>
            <a:picLocks noChangeAspect="1"/>
          </p:cNvPicPr>
          <p:nvPr/>
        </p:nvPicPr>
        <p:blipFill>
          <a:blip r:embed="rId3"/>
          <a:stretch>
            <a:fillRect/>
          </a:stretch>
        </p:blipFill>
        <p:spPr>
          <a:xfrm>
            <a:off x="678518" y="1190665"/>
            <a:ext cx="1074973" cy="1074973"/>
          </a:xfrm>
          <a:prstGeom prst="rect">
            <a:avLst/>
          </a:prstGeom>
        </p:spPr>
      </p:pic>
      <p:pic>
        <p:nvPicPr>
          <p:cNvPr id="7" name="Content Placeholder 3" descr="&lt;strong&gt;Warning&lt;/strong&gt;"/>
          <p:cNvPicPr>
            <a:picLocks noChangeAspect="1"/>
          </p:cNvPicPr>
          <p:nvPr/>
        </p:nvPicPr>
        <p:blipFill>
          <a:blip r:embed="rId3"/>
          <a:stretch>
            <a:fillRect/>
          </a:stretch>
        </p:blipFill>
        <p:spPr>
          <a:xfrm>
            <a:off x="7390508" y="1185268"/>
            <a:ext cx="1074973" cy="1074973"/>
          </a:xfrm>
          <a:prstGeom prst="rect">
            <a:avLst/>
          </a:prstGeom>
        </p:spPr>
      </p:pic>
      <p:sp>
        <p:nvSpPr>
          <p:cNvPr id="8" name="Content Placeholder 5">
            <a:extLst>
              <a:ext uri="{FF2B5EF4-FFF2-40B4-BE49-F238E27FC236}">
                <a16:creationId xmlns:a16="http://schemas.microsoft.com/office/drawing/2014/main" id="{D7701A9D-8D37-4F9B-A9E2-B98389AF195D}"/>
              </a:ext>
            </a:extLst>
          </p:cNvPr>
          <p:cNvSpPr txBox="1">
            <a:spLocks/>
          </p:cNvSpPr>
          <p:nvPr/>
        </p:nvSpPr>
        <p:spPr>
          <a:xfrm>
            <a:off x="970194" y="2395157"/>
            <a:ext cx="7291303" cy="847773"/>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buClr>
                <a:srgbClr val="83992A"/>
              </a:buClr>
              <a:buNone/>
            </a:pPr>
            <a:r>
              <a:rPr kumimoji="0" lang="en-US" sz="3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Here are some common indicators to help recognize human trafficking: </a:t>
            </a:r>
            <a:r>
              <a:rPr lang="en-US" i="1" dirty="0">
                <a:solidFill>
                  <a:prstClr val="black">
                    <a:lumMod val="85000"/>
                    <a:lumOff val="15000"/>
                  </a:prstClr>
                </a:solidFill>
              </a:rPr>
              <a:t>continued </a:t>
            </a:r>
            <a:endPar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7226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down)">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down)">
                                      <p:cBhvr>
                                        <p:cTn id="21" dur="500"/>
                                        <p:tgtEl>
                                          <p:spTgt spid="6">
                                            <p:txEl>
                                              <p:pRg st="2" end="2"/>
                                            </p:txEl>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down)">
                                      <p:cBhvr>
                                        <p:cTn id="25" dur="500"/>
                                        <p:tgtEl>
                                          <p:spTgt spid="6">
                                            <p:txEl>
                                              <p:pRg st="3" end="3"/>
                                            </p:txEl>
                                          </p:spTgt>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down)">
                                      <p:cBhvr>
                                        <p:cTn id="29" dur="500"/>
                                        <p:tgtEl>
                                          <p:spTgt spid="6">
                                            <p:txEl>
                                              <p:pRg st="4" end="4"/>
                                            </p:txEl>
                                          </p:spTgt>
                                        </p:tgtEl>
                                      </p:cBhvr>
                                    </p:animEffect>
                                  </p:childTnLst>
                                </p:cTn>
                              </p:par>
                            </p:childTnLst>
                          </p:cTn>
                        </p:par>
                        <p:par>
                          <p:cTn id="30" fill="hold">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wipe(down)">
                                      <p:cBhvr>
                                        <p:cTn id="33" dur="500"/>
                                        <p:tgtEl>
                                          <p:spTgt spid="6">
                                            <p:txEl>
                                              <p:pRg st="5" end="5"/>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down)">
                                      <p:cBhvr>
                                        <p:cTn id="4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917" y="1239888"/>
            <a:ext cx="7200897" cy="1506539"/>
          </a:xfrm>
        </p:spPr>
        <p:txBody>
          <a:bodyPr>
            <a:normAutofit fontScale="90000"/>
          </a:bodyPr>
          <a:lstStyle/>
          <a:p>
            <a:br>
              <a:rPr lang="en-US" dirty="0"/>
            </a:br>
            <a:r>
              <a:rPr lang="en-US" dirty="0"/>
              <a:t>What are Federal Regulations?</a:t>
            </a:r>
            <a:br>
              <a:rPr lang="en-US" dirty="0"/>
            </a:br>
            <a:endParaRPr lang="en-US" dirty="0"/>
          </a:p>
        </p:txBody>
      </p:sp>
      <p:sp>
        <p:nvSpPr>
          <p:cNvPr id="3" name="Content Placeholder 2"/>
          <p:cNvSpPr>
            <a:spLocks noGrp="1"/>
          </p:cNvSpPr>
          <p:nvPr>
            <p:ph idx="1"/>
          </p:nvPr>
        </p:nvSpPr>
        <p:spPr>
          <a:xfrm>
            <a:off x="971551" y="2602372"/>
            <a:ext cx="7200897" cy="3190560"/>
          </a:xfrm>
        </p:spPr>
        <p:txBody>
          <a:bodyPr>
            <a:normAutofit/>
          </a:bodyPr>
          <a:lstStyle/>
          <a:p>
            <a:pPr marL="0" indent="0" algn="ctr">
              <a:buNone/>
            </a:pPr>
            <a:endParaRPr lang="en-US" sz="450" b="1" dirty="0"/>
          </a:p>
          <a:p>
            <a:pPr marL="257175" indent="-257175">
              <a:spcBef>
                <a:spcPts val="0"/>
              </a:spcBef>
              <a:spcAft>
                <a:spcPts val="0"/>
              </a:spcAft>
              <a:buFont typeface="Wingdings" panose="05000000000000000000" pitchFamily="2" charset="2"/>
              <a:buChar char=""/>
              <a:tabLst>
                <a:tab pos="342900" algn="l"/>
              </a:tabLst>
            </a:pP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 104 of the </a:t>
            </a: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rPr>
              <a:t>Preventing Sex Trafficking and Strengthening Families Act </a:t>
            </a: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states that state agencies must develop a protocol for the following: </a:t>
            </a:r>
            <a:endParaRPr lang="en-US" sz="1200" dirty="0">
              <a:latin typeface="Times New Roman" panose="02020603050405020304" pitchFamily="18" charset="0"/>
              <a:ea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locating missing foster children</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determining the primary factor for running away and/or absent from care</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determining the child’s experience while absent, including a screening for sex trafficking</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immediate reporting of missing and abducted children to law enforcement for entry into National Crime Information Center (NCIC) Database (This must be done within 24 hours).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spcBef>
                <a:spcPts val="0"/>
              </a:spcBef>
              <a:spcAft>
                <a:spcPts val="0"/>
              </a:spcAft>
              <a:buFont typeface="Wingdings" panose="05000000000000000000" pitchFamily="2" charset="2"/>
              <a:buChar char=""/>
              <a:tabLst>
                <a:tab pos="342900" algn="l"/>
              </a:tabLst>
            </a:pP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 105 of the </a:t>
            </a: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rPr>
              <a:t>Preventing Sex Trafficking and Strengthening Families Act </a:t>
            </a:r>
            <a:r>
              <a:rPr 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states that state agencies must also report the following:</a:t>
            </a:r>
          </a:p>
          <a:p>
            <a:pPr marL="342900" indent="257175">
              <a:spcBef>
                <a:spcPts val="0"/>
              </a:spcBef>
              <a:spcAft>
                <a:spcPts val="0"/>
              </a:spcAft>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Information on children who run away and their risk of sex trafficking</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Characteristics of children who runaway from foster care such as reason for entry into care, length of stay, type of placement, etc.</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Information of child’s experience while absent from care</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600075" lvl="1" indent="-257175">
              <a:spcBef>
                <a:spcPts val="0"/>
              </a:spcBef>
              <a:spcAft>
                <a:spcPts val="0"/>
              </a:spcAft>
              <a:buFont typeface="Arial" panose="020B0604020202020204" pitchFamily="34" charset="0"/>
              <a:buChar char="•"/>
              <a:tabLst>
                <a:tab pos="342900" algn="l"/>
              </a:tabLst>
            </a:pP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Trends in numbers of children reported as runaways</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Content Placeholder 8" descr="Law, Public Safety, Corrections and Security"/>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939824" y="1757222"/>
            <a:ext cx="742530" cy="681778"/>
          </a:xfrm>
          <a:prstGeom prst="rect">
            <a:avLst/>
          </a:prstGeom>
        </p:spPr>
      </p:pic>
      <p:pic>
        <p:nvPicPr>
          <p:cNvPr id="5" name="Content Placeholder 8" descr="Law, Public Safety, Corrections and Security"/>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7458284" y="1757222"/>
            <a:ext cx="742530" cy="681778"/>
          </a:xfrm>
          <a:prstGeom prst="rect">
            <a:avLst/>
          </a:prstGeom>
        </p:spPr>
      </p:pic>
    </p:spTree>
    <p:extLst>
      <p:ext uri="{BB962C8B-B14F-4D97-AF65-F5344CB8AC3E}">
        <p14:creationId xmlns:p14="http://schemas.microsoft.com/office/powerpoint/2010/main" val="23233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500"/>
                                        <p:tgtEl>
                                          <p:spTgt spid="3">
                                            <p:txEl>
                                              <p:pRg st="7" end="7"/>
                                            </p:txEl>
                                          </p:spTgt>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down)">
                                      <p:cBhvr>
                                        <p:cTn id="49" dur="500"/>
                                        <p:tgtEl>
                                          <p:spTgt spid="3">
                                            <p:txEl>
                                              <p:pRg st="9" end="9"/>
                                            </p:txEl>
                                          </p:spTgt>
                                        </p:tgtEl>
                                      </p:cBhvr>
                                    </p:animEffect>
                                  </p:childTnLst>
                                </p:cTn>
                              </p:par>
                            </p:childTnLst>
                          </p:cTn>
                        </p:par>
                        <p:par>
                          <p:cTn id="50" fill="hold">
                            <p:stCondLst>
                              <p:cond delay="5000"/>
                            </p:stCondLst>
                            <p:childTnLst>
                              <p:par>
                                <p:cTn id="51" presetID="22" presetClass="entr" presetSubtype="4"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down)">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72" y="1368465"/>
            <a:ext cx="7200897" cy="977900"/>
          </a:xfrm>
        </p:spPr>
        <p:txBody>
          <a:bodyPr>
            <a:normAutofit/>
          </a:bodyPr>
          <a:lstStyle/>
          <a:p>
            <a:r>
              <a:rPr lang="en-US" sz="3000" dirty="0"/>
              <a:t>What is West Virginia’s Policy?</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hlinkClick r:id="rId3"/>
              </a:rPr>
              <a:t>Foster Care Policy: 5.18: Runaway, Missing or Abducted Children</a:t>
            </a:r>
            <a:endParaRPr lang="en-US" b="1" dirty="0"/>
          </a:p>
          <a:p>
            <a:pPr marL="342900" lvl="1" indent="0">
              <a:buNone/>
            </a:pPr>
            <a:r>
              <a:rPr lang="en-US" dirty="0"/>
              <a:t>When a child is missing, abducted, or is on runaway status, it is vital that information is reported quickly to law enforcement agencies, to ensure the child’s safe return. The Department requires foster care providers to provide notification to the Department immediately when a child runs away, is missing, or is abducted. When notified that a child is missing, abducted, or is on runaway status, the Department worker is required to provide notification to law enforcement immediately, and in no case later than 24 hours after receiving information on missing or abducted children, for entry into the National Crime Information Center (NCIC) database of the Federal Bureau of Investigation, and to the National Center for Missing and Exploited Children. </a:t>
            </a:r>
          </a:p>
        </p:txBody>
      </p:sp>
      <p:pic>
        <p:nvPicPr>
          <p:cNvPr id="4" name="Picture 3" descr="File:&lt;strong&gt;West Virginia&lt;/strong&gt; Republican Presidential Primary Election Results by ..."/>
          <p:cNvPicPr>
            <a:picLocks noChangeAspect="1"/>
          </p:cNvPicPr>
          <p:nvPr/>
        </p:nvPicPr>
        <p:blipFill>
          <a:blip r:embed="rId4">
            <a:biLevel thresh="75000"/>
          </a:blip>
          <a:stretch>
            <a:fillRect/>
          </a:stretch>
        </p:blipFill>
        <p:spPr>
          <a:xfrm>
            <a:off x="945892" y="922868"/>
            <a:ext cx="1371147" cy="1304884"/>
          </a:xfrm>
          <a:prstGeom prst="rect">
            <a:avLst/>
          </a:prstGeom>
        </p:spPr>
      </p:pic>
    </p:spTree>
    <p:extLst>
      <p:ext uri="{BB962C8B-B14F-4D97-AF65-F5344CB8AC3E}">
        <p14:creationId xmlns:p14="http://schemas.microsoft.com/office/powerpoint/2010/main" val="56135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299" y="1497274"/>
            <a:ext cx="7200897" cy="977900"/>
          </a:xfrm>
        </p:spPr>
        <p:txBody>
          <a:bodyPr>
            <a:normAutofit/>
          </a:bodyPr>
          <a:lstStyle/>
          <a:p>
            <a:r>
              <a:rPr lang="en-US" dirty="0"/>
              <a:t>What Steps Need to be Taken?</a:t>
            </a:r>
          </a:p>
        </p:txBody>
      </p:sp>
      <p:sp>
        <p:nvSpPr>
          <p:cNvPr id="3" name="Content Placeholder 2"/>
          <p:cNvSpPr>
            <a:spLocks noGrp="1"/>
          </p:cNvSpPr>
          <p:nvPr>
            <p:ph idx="1"/>
          </p:nvPr>
        </p:nvSpPr>
        <p:spPr>
          <a:xfrm>
            <a:off x="971551" y="2475174"/>
            <a:ext cx="7200897" cy="3851198"/>
          </a:xfrm>
        </p:spPr>
        <p:txBody>
          <a:bodyPr>
            <a:noAutofit/>
          </a:bodyPr>
          <a:lstStyle/>
          <a:p>
            <a:pPr marL="0" indent="0">
              <a:buNone/>
            </a:pPr>
            <a:r>
              <a:rPr lang="en-US" sz="1200" b="1" dirty="0"/>
              <a:t>The child’s worker must take the following steps to ensure that the child is located safely and quickly:</a:t>
            </a:r>
          </a:p>
          <a:p>
            <a:r>
              <a:rPr lang="en-US" sz="1200" dirty="0"/>
              <a:t>The child’s worker must contact law enforcement immediately, but no later than within 24 hours, to report the child is missing, abducted or has run away. They may need to file a runaway petition or missing person’s report if one has not been filed by the provider. </a:t>
            </a:r>
          </a:p>
          <a:p>
            <a:r>
              <a:rPr lang="en-US" sz="1200" dirty="0"/>
              <a:t> The child’s worker will provide law enforcement with any information needed to locate the child. The child’s </a:t>
            </a:r>
            <a:r>
              <a:rPr lang="en-US" sz="1200" dirty="0" err="1"/>
              <a:t>SafeKids</a:t>
            </a:r>
            <a:r>
              <a:rPr lang="en-US" sz="1200" dirty="0"/>
              <a:t> Pix ID card, family photos, or school pictures should be utilized to assist in the identification of the child.</a:t>
            </a:r>
          </a:p>
          <a:p>
            <a:r>
              <a:rPr lang="en-US" sz="1200" dirty="0"/>
              <a:t> The child’s worker will cooperate with law enforcement completely to locate the child.  </a:t>
            </a:r>
          </a:p>
          <a:p>
            <a:r>
              <a:rPr lang="en-US" sz="1200" dirty="0"/>
              <a:t>The child’s worker must notify the child’s biological parents, if parental rights have not been terminated, immediately about the child’s situation.</a:t>
            </a:r>
          </a:p>
          <a:p>
            <a:r>
              <a:rPr lang="en-US" sz="1200" dirty="0"/>
              <a:t> The child’s worker must notify their immediate supervisor and Community Services Manager when a child is missing or abducted, immediately.  </a:t>
            </a:r>
          </a:p>
          <a:p>
            <a:r>
              <a:rPr lang="en-US" sz="1200" dirty="0"/>
              <a:t>The child’s worker must notify the court, guardian ad litem, or attorney for the child when a child is missing, abducted, or on runaway status. </a:t>
            </a:r>
          </a:p>
          <a:p>
            <a:r>
              <a:rPr lang="en-US" sz="1200" dirty="0"/>
              <a:t>Workers should consult with their immediate supervisor and Community Services Manager to consider additional options in locating missing children while maintaining the child and family’s foster care status confidential.   </a:t>
            </a:r>
          </a:p>
          <a:p>
            <a:endParaRPr lang="en-US" sz="700" dirty="0"/>
          </a:p>
        </p:txBody>
      </p:sp>
      <p:pic>
        <p:nvPicPr>
          <p:cNvPr id="4" name="Picture 3" descr="external image &lt;strong&gt;question-mark&lt;/strong&gt;.png"/>
          <p:cNvPicPr>
            <a:picLocks noChangeAspect="1"/>
          </p:cNvPicPr>
          <p:nvPr/>
        </p:nvPicPr>
        <p:blipFill>
          <a:blip r:embed="rId3">
            <a:duotone>
              <a:prstClr val="black"/>
              <a:schemeClr val="accent6">
                <a:lumMod val="75000"/>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7171651" y="1283708"/>
            <a:ext cx="1469091" cy="1469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23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6" y="1329241"/>
            <a:ext cx="7966985" cy="977900"/>
          </a:xfrm>
        </p:spPr>
        <p:txBody>
          <a:bodyPr>
            <a:normAutofit fontScale="90000"/>
          </a:bodyPr>
          <a:lstStyle/>
          <a:p>
            <a:r>
              <a:rPr lang="en-US" dirty="0"/>
              <a:t>What Steps Need to be Taken </a:t>
            </a:r>
            <a:br>
              <a:rPr lang="en-US" dirty="0"/>
            </a:br>
            <a:r>
              <a:rPr lang="en-US" dirty="0"/>
              <a:t>after Location?</a:t>
            </a:r>
          </a:p>
        </p:txBody>
      </p:sp>
      <p:sp>
        <p:nvSpPr>
          <p:cNvPr id="3" name="Content Placeholder 2"/>
          <p:cNvSpPr>
            <a:spLocks noGrp="1"/>
          </p:cNvSpPr>
          <p:nvPr>
            <p:ph idx="1"/>
          </p:nvPr>
        </p:nvSpPr>
        <p:spPr>
          <a:xfrm>
            <a:off x="971551" y="2688740"/>
            <a:ext cx="7200897" cy="2840019"/>
          </a:xfrm>
        </p:spPr>
        <p:txBody>
          <a:bodyPr>
            <a:normAutofit/>
          </a:bodyPr>
          <a:lstStyle/>
          <a:p>
            <a:pPr marL="0" indent="0">
              <a:buNone/>
            </a:pPr>
            <a:r>
              <a:rPr lang="en-US" sz="1500" b="1" dirty="0"/>
              <a:t>Once the child has been located and returned, the foster parents or residential facility providing care for the child will complete the </a:t>
            </a:r>
            <a:r>
              <a:rPr lang="en-US" sz="1500" b="1" dirty="0">
                <a:hlinkClick r:id="rId3"/>
              </a:rPr>
              <a:t>Away from Supervision/Runaway Event Survey</a:t>
            </a:r>
            <a:r>
              <a:rPr lang="en-US" sz="1500" b="1" dirty="0"/>
              <a:t> with the following information:</a:t>
            </a:r>
          </a:p>
          <a:p>
            <a:pPr marL="0" indent="0">
              <a:buNone/>
            </a:pPr>
            <a:r>
              <a:rPr lang="en-US" sz="1350" dirty="0"/>
              <a:t>1) Expeditiously locating any child missing from foster care; </a:t>
            </a:r>
          </a:p>
          <a:p>
            <a:pPr marL="0" indent="0">
              <a:buNone/>
            </a:pPr>
            <a:r>
              <a:rPr lang="en-US" sz="1350" dirty="0"/>
              <a:t>2) Determining the primary factors that contributed to the child’s running away or otherwise being absent from care, and to the extent possible and appropriate, responding to those factors in current and subsequent placements;</a:t>
            </a:r>
          </a:p>
          <a:p>
            <a:pPr marL="0" indent="0">
              <a:buNone/>
            </a:pPr>
            <a:r>
              <a:rPr lang="en-US" sz="1350" dirty="0"/>
              <a:t> 3) Determining the child’s experiences while absent from care, including screening the child to determine if the child is a possible sex trafficking victim;  </a:t>
            </a:r>
          </a:p>
          <a:p>
            <a:pPr marL="0" indent="0">
              <a:buNone/>
            </a:pPr>
            <a:r>
              <a:rPr lang="en-US" sz="1350" dirty="0"/>
              <a:t>4) Reporting such related information as required by the Secretary. </a:t>
            </a:r>
          </a:p>
          <a:p>
            <a:endParaRPr lang="en-US" dirty="0"/>
          </a:p>
        </p:txBody>
      </p:sp>
      <p:pic>
        <p:nvPicPr>
          <p:cNvPr id="4" name="Picture 3" descr="external image &lt;strong&gt;question-mark&lt;/strong&gt;.png"/>
          <p:cNvPicPr>
            <a:picLocks noChangeAspect="1"/>
          </p:cNvPicPr>
          <p:nvPr/>
        </p:nvPicPr>
        <p:blipFill>
          <a:blip r:embed="rId4">
            <a:duotone>
              <a:prstClr val="black"/>
              <a:schemeClr val="accent6">
                <a:lumMod val="75000"/>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7171651" y="1283708"/>
            <a:ext cx="1469091" cy="1469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861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367893"/>
            <a:ext cx="7200897" cy="977900"/>
          </a:xfrm>
        </p:spPr>
        <p:txBody>
          <a:bodyPr>
            <a:normAutofit/>
          </a:bodyPr>
          <a:lstStyle/>
          <a:p>
            <a:r>
              <a:rPr lang="en-US" sz="2400" dirty="0"/>
              <a:t>What does the Away from Supervision/</a:t>
            </a:r>
            <a:br>
              <a:rPr lang="en-US" sz="2400" dirty="0"/>
            </a:br>
            <a:r>
              <a:rPr lang="en-US" sz="2400" dirty="0"/>
              <a:t>Runaway Event Survey include?</a:t>
            </a:r>
          </a:p>
        </p:txBody>
      </p:sp>
      <p:sp>
        <p:nvSpPr>
          <p:cNvPr id="5" name="Content Placeholder 4"/>
          <p:cNvSpPr>
            <a:spLocks noGrp="1"/>
          </p:cNvSpPr>
          <p:nvPr>
            <p:ph idx="1"/>
          </p:nvPr>
        </p:nvSpPr>
        <p:spPr>
          <a:xfrm>
            <a:off x="971551" y="2655384"/>
            <a:ext cx="7200897" cy="3345367"/>
          </a:xfrm>
        </p:spPr>
        <p:txBody>
          <a:bodyPr>
            <a:normAutofit fontScale="25000" lnSpcReduction="20000"/>
          </a:bodyPr>
          <a:lstStyle/>
          <a:p>
            <a:pPr marL="0" indent="0">
              <a:buNone/>
            </a:pPr>
            <a:r>
              <a:rPr lang="en-US" sz="4800" dirty="0"/>
              <a:t>The Away from Supervision/Runaway Event Survey </a:t>
            </a:r>
            <a:r>
              <a:rPr lang="en-US" sz="4800" b="1" u="sng" dirty="0"/>
              <a:t>must</a:t>
            </a:r>
            <a:r>
              <a:rPr lang="en-US" sz="4800" dirty="0"/>
              <a:t> be filled out once the foster child has retuned to care. It is the responsibility of the </a:t>
            </a:r>
            <a:r>
              <a:rPr lang="en-US" sz="4800" b="1" u="sng" dirty="0"/>
              <a:t>child’s worker </a:t>
            </a:r>
            <a:r>
              <a:rPr lang="en-US" sz="4800" dirty="0"/>
              <a:t>to ensure this form has been completed. This form includes the following information:</a:t>
            </a:r>
          </a:p>
          <a:p>
            <a:r>
              <a:rPr lang="en-US" sz="3600" dirty="0"/>
              <a:t>Why the Foster Child left</a:t>
            </a:r>
          </a:p>
          <a:p>
            <a:r>
              <a:rPr lang="en-US" sz="3600" dirty="0"/>
              <a:t>Where They left from</a:t>
            </a:r>
          </a:p>
          <a:p>
            <a:r>
              <a:rPr lang="en-US" sz="3600" dirty="0"/>
              <a:t>Where They went</a:t>
            </a:r>
          </a:p>
          <a:p>
            <a:r>
              <a:rPr lang="en-US" sz="3600" dirty="0"/>
              <a:t>Who They were with</a:t>
            </a:r>
          </a:p>
          <a:p>
            <a:r>
              <a:rPr lang="en-US" sz="3600" dirty="0"/>
              <a:t>What They did</a:t>
            </a:r>
          </a:p>
          <a:p>
            <a:pPr marL="0" indent="0">
              <a:buNone/>
            </a:pPr>
            <a:r>
              <a:rPr lang="en-US" sz="4800" dirty="0"/>
              <a:t>It is </a:t>
            </a:r>
            <a:r>
              <a:rPr lang="en-US" sz="4800" b="1" u="sng" dirty="0"/>
              <a:t>important</a:t>
            </a:r>
            <a:r>
              <a:rPr lang="en-US" sz="4800" dirty="0"/>
              <a:t> to fill out the Away from Supervision/Runaway Event Survey Form to:</a:t>
            </a:r>
          </a:p>
          <a:p>
            <a:r>
              <a:rPr lang="en-US" sz="3600" dirty="0"/>
              <a:t>Quickly and Properly Intervene</a:t>
            </a:r>
          </a:p>
          <a:p>
            <a:r>
              <a:rPr lang="en-US" sz="3600" dirty="0"/>
              <a:t>Determine the Child’s experience while Away</a:t>
            </a:r>
          </a:p>
          <a:p>
            <a:r>
              <a:rPr lang="en-US" sz="3600" dirty="0"/>
              <a:t>Determine the Underlining Cause for Running Away</a:t>
            </a:r>
          </a:p>
          <a:p>
            <a:r>
              <a:rPr lang="en-US" sz="3600" dirty="0"/>
              <a:t>Screen for Abuse, Drug use, and/or Sexual Activity</a:t>
            </a:r>
          </a:p>
          <a:p>
            <a:r>
              <a:rPr lang="en-US" sz="3600" dirty="0"/>
              <a:t>Screen for Sex/Human Trafficking</a:t>
            </a:r>
          </a:p>
          <a:p>
            <a:r>
              <a:rPr lang="en-US" sz="3600" dirty="0"/>
              <a:t>Obtain Proper Assistance for the Runaway Child</a:t>
            </a:r>
          </a:p>
          <a:p>
            <a:pPr marL="0" indent="0">
              <a:buNone/>
            </a:pPr>
            <a:endParaRPr lang="en-US" dirty="0"/>
          </a:p>
          <a:p>
            <a:endParaRPr lang="en-US" dirty="0"/>
          </a:p>
        </p:txBody>
      </p:sp>
      <p:pic>
        <p:nvPicPr>
          <p:cNvPr id="6" name="Content Placeholder 3" descr="10 Strategies for Better Time Management — Burke County Extension"/>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Effect>
                      <a14:saturation sat="400000"/>
                    </a14:imgEffect>
                  </a14:imgLayer>
                </a14:imgProps>
              </a:ext>
            </a:extLst>
          </a:blip>
          <a:stretch>
            <a:fillRect/>
          </a:stretch>
        </p:blipFill>
        <p:spPr>
          <a:xfrm>
            <a:off x="7045679" y="4767356"/>
            <a:ext cx="1390397" cy="1350096"/>
          </a:xfrm>
          <a:prstGeom prst="rect">
            <a:avLst/>
          </a:prstGeom>
        </p:spPr>
      </p:pic>
    </p:spTree>
    <p:extLst>
      <p:ext uri="{BB962C8B-B14F-4D97-AF65-F5344CB8AC3E}">
        <p14:creationId xmlns:p14="http://schemas.microsoft.com/office/powerpoint/2010/main" val="251626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down)">
                                      <p:cBhvr>
                                        <p:cTn id="31" dur="500"/>
                                        <p:tgtEl>
                                          <p:spTgt spid="5">
                                            <p:txEl>
                                              <p:pRg st="5" end="5"/>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down)">
                                      <p:cBhvr>
                                        <p:cTn id="35" dur="500"/>
                                        <p:tgtEl>
                                          <p:spTgt spid="5">
                                            <p:txEl>
                                              <p:pRg st="6" end="6"/>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down)">
                                      <p:cBhvr>
                                        <p:cTn id="39" dur="500"/>
                                        <p:tgtEl>
                                          <p:spTgt spid="5">
                                            <p:txEl>
                                              <p:pRg st="7" end="7"/>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down)">
                                      <p:cBhvr>
                                        <p:cTn id="43" dur="500"/>
                                        <p:tgtEl>
                                          <p:spTgt spid="5">
                                            <p:txEl>
                                              <p:pRg st="8" end="8"/>
                                            </p:tx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down)">
                                      <p:cBhvr>
                                        <p:cTn id="47" dur="500"/>
                                        <p:tgtEl>
                                          <p:spTgt spid="5">
                                            <p:txEl>
                                              <p:pRg st="9" end="9"/>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wipe(down)">
                                      <p:cBhvr>
                                        <p:cTn id="51" dur="500"/>
                                        <p:tgtEl>
                                          <p:spTgt spid="5">
                                            <p:txEl>
                                              <p:pRg st="10" end="10"/>
                                            </p:tx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Effect transition="in" filter="wipe(down)">
                                      <p:cBhvr>
                                        <p:cTn id="55" dur="500"/>
                                        <p:tgtEl>
                                          <p:spTgt spid="5">
                                            <p:txEl>
                                              <p:pRg st="11" end="11"/>
                                            </p:tx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wipe(down)">
                                      <p:cBhvr>
                                        <p:cTn id="59"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12235"/>
            <a:ext cx="7200897" cy="977900"/>
          </a:xfrm>
        </p:spPr>
        <p:txBody>
          <a:bodyPr>
            <a:normAutofit/>
          </a:bodyPr>
          <a:lstStyle/>
          <a:p>
            <a:r>
              <a:rPr lang="en-US" sz="2700" dirty="0"/>
              <a:t>What is Away From Supervision/</a:t>
            </a:r>
            <a:br>
              <a:rPr lang="en-US" sz="2700" dirty="0"/>
            </a:br>
            <a:r>
              <a:rPr lang="en-US" sz="2700" dirty="0"/>
              <a:t>Runaway Monthly Report? </a:t>
            </a:r>
          </a:p>
        </p:txBody>
      </p:sp>
      <p:sp>
        <p:nvSpPr>
          <p:cNvPr id="3" name="Content Placeholder 2"/>
          <p:cNvSpPr>
            <a:spLocks noGrp="1"/>
          </p:cNvSpPr>
          <p:nvPr>
            <p:ph idx="1"/>
          </p:nvPr>
        </p:nvSpPr>
        <p:spPr>
          <a:xfrm>
            <a:off x="1176865" y="2490135"/>
            <a:ext cx="6798736" cy="3444997"/>
          </a:xfrm>
        </p:spPr>
        <p:txBody>
          <a:bodyPr>
            <a:normAutofit/>
          </a:bodyPr>
          <a:lstStyle/>
          <a:p>
            <a:pPr marL="0" indent="0">
              <a:buNone/>
            </a:pPr>
            <a:r>
              <a:rPr lang="en-US" sz="1650" dirty="0"/>
              <a:t>Residential Facilities </a:t>
            </a:r>
            <a:r>
              <a:rPr lang="en-US" sz="1650" b="1" u="sng" dirty="0"/>
              <a:t>must</a:t>
            </a:r>
            <a:r>
              <a:rPr lang="en-US" sz="1650" dirty="0"/>
              <a:t> fill out a monthly report about children who are away from supervision. This report will include the following information: the number of runaway episodes, the number of episodes per gender, the activities runaway engaged in, etc. For more information, please refer to the link below:</a:t>
            </a:r>
          </a:p>
          <a:p>
            <a:pPr marL="0" indent="0">
              <a:buNone/>
            </a:pPr>
            <a:r>
              <a:rPr lang="en-US" sz="1650" dirty="0">
                <a:solidFill>
                  <a:schemeClr val="accent2">
                    <a:lumMod val="75000"/>
                  </a:schemeClr>
                </a:solidFill>
                <a:hlinkClick r:id="rId2"/>
              </a:rPr>
              <a:t> Away From Supervision/Runaway Monthly Report</a:t>
            </a:r>
            <a:endParaRPr lang="en-US" sz="1650" dirty="0">
              <a:solidFill>
                <a:schemeClr val="accent2">
                  <a:lumMod val="75000"/>
                </a:schemeClr>
              </a:solidFill>
            </a:endParaRPr>
          </a:p>
          <a:p>
            <a:pPr marL="0" indent="0">
              <a:buNone/>
            </a:pPr>
            <a:r>
              <a:rPr lang="en-US" sz="1650" dirty="0">
                <a:solidFill>
                  <a:schemeClr val="tx1"/>
                </a:solidFill>
              </a:rPr>
              <a:t>Information on how to fill out this form, please refer to the directions below:</a:t>
            </a:r>
          </a:p>
          <a:p>
            <a:pPr marL="0" indent="0">
              <a:buNone/>
            </a:pPr>
            <a:r>
              <a:rPr lang="en-US" sz="1650" dirty="0">
                <a:solidFill>
                  <a:schemeClr val="tx1"/>
                </a:solidFill>
                <a:hlinkClick r:id="rId3"/>
              </a:rPr>
              <a:t>Directions for Completing the Away From Supervision/Runaway Reporting </a:t>
            </a:r>
            <a:endParaRPr lang="en-US" sz="1650" dirty="0">
              <a:solidFill>
                <a:schemeClr val="tx1"/>
              </a:solidFill>
            </a:endParaRPr>
          </a:p>
        </p:txBody>
      </p:sp>
      <p:pic>
        <p:nvPicPr>
          <p:cNvPr id="4" name="Picture 3" descr="Due to some heavy vacationing and a special project situation, this ..."/>
          <p:cNvPicPr>
            <a:picLocks noChangeAspect="1"/>
          </p:cNvPicPr>
          <p:nvPr/>
        </p:nvPicPr>
        <p:blipFill>
          <a:blip r:embed="rId4"/>
          <a:stretch>
            <a:fillRect/>
          </a:stretch>
        </p:blipFill>
        <p:spPr>
          <a:xfrm>
            <a:off x="6549112" y="4852220"/>
            <a:ext cx="1912123" cy="1269172"/>
          </a:xfrm>
          <a:prstGeom prst="rect">
            <a:avLst/>
          </a:prstGeom>
        </p:spPr>
      </p:pic>
    </p:spTree>
    <p:extLst>
      <p:ext uri="{BB962C8B-B14F-4D97-AF65-F5344CB8AC3E}">
        <p14:creationId xmlns:p14="http://schemas.microsoft.com/office/powerpoint/2010/main" val="19704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94" y="1532584"/>
            <a:ext cx="7200897" cy="977900"/>
          </a:xfrm>
        </p:spPr>
        <p:txBody>
          <a:bodyPr/>
          <a:lstStyle/>
          <a:p>
            <a:r>
              <a:rPr lang="en-US" dirty="0"/>
              <a:t>How can You get Additional Help? </a:t>
            </a:r>
          </a:p>
        </p:txBody>
      </p:sp>
      <p:sp>
        <p:nvSpPr>
          <p:cNvPr id="6" name="Content Placeholder 5"/>
          <p:cNvSpPr>
            <a:spLocks noGrp="1"/>
          </p:cNvSpPr>
          <p:nvPr>
            <p:ph idx="1"/>
          </p:nvPr>
        </p:nvSpPr>
        <p:spPr/>
        <p:txBody>
          <a:bodyPr>
            <a:normAutofit lnSpcReduction="10000"/>
          </a:bodyPr>
          <a:lstStyle/>
          <a:p>
            <a:pPr marL="0" indent="0">
              <a:buNone/>
            </a:pPr>
            <a:r>
              <a:rPr lang="en-US" b="1" dirty="0"/>
              <a:t>Resources and Hotlines</a:t>
            </a:r>
            <a:r>
              <a:rPr lang="en-US" dirty="0"/>
              <a:t>:</a:t>
            </a:r>
          </a:p>
          <a:p>
            <a:r>
              <a:rPr lang="en-US" dirty="0"/>
              <a:t>National Runaway Safeline: 1-800-Runaway, 1800RUNAWAY.ORG</a:t>
            </a:r>
          </a:p>
          <a:p>
            <a:r>
              <a:rPr lang="en-US" dirty="0"/>
              <a:t>Safe Place: http://nationalsafeplace.org/</a:t>
            </a:r>
          </a:p>
          <a:p>
            <a:r>
              <a:rPr lang="en-US" dirty="0"/>
              <a:t>National Center for Missing and Exploited Children: 1-800-THE-LOST, http://www.missingkids.com/</a:t>
            </a:r>
          </a:p>
          <a:p>
            <a:r>
              <a:rPr lang="en-US" dirty="0"/>
              <a:t>The National Human Trafficking Hotline: 1-888-373-7888, https://humantraffickinghotline.org/</a:t>
            </a:r>
          </a:p>
          <a:p>
            <a:endParaRPr lang="en-US" dirty="0"/>
          </a:p>
          <a:p>
            <a:pPr marL="0" indent="0">
              <a:buNone/>
            </a:pPr>
            <a:endParaRPr lang="en-US" dirty="0"/>
          </a:p>
          <a:p>
            <a:pPr marL="0" indent="0">
              <a:buNone/>
            </a:pPr>
            <a:endParaRPr lang="en-US" dirty="0"/>
          </a:p>
        </p:txBody>
      </p:sp>
      <p:pic>
        <p:nvPicPr>
          <p:cNvPr id="5" name="Picture 4" descr="external image &lt;strong&gt;computer&lt;/strong&gt;-clipart.gif"/>
          <p:cNvPicPr>
            <a:picLocks noChangeAspect="1"/>
          </p:cNvPicPr>
          <p:nvPr/>
        </p:nvPicPr>
        <p:blipFill>
          <a:blip r:embed="rId3"/>
          <a:stretch>
            <a:fillRect/>
          </a:stretch>
        </p:blipFill>
        <p:spPr>
          <a:xfrm>
            <a:off x="742940" y="745731"/>
            <a:ext cx="781308" cy="963046"/>
          </a:xfrm>
          <a:prstGeom prst="rect">
            <a:avLst/>
          </a:prstGeom>
        </p:spPr>
      </p:pic>
      <p:pic>
        <p:nvPicPr>
          <p:cNvPr id="7" name="Content Placeholder 3" descr="Consiglio Comunale di giovedì 18 aprile 2013 | MoVimento 5 Stelle ..."/>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7049652" y="2926391"/>
            <a:ext cx="1105394" cy="1083287"/>
          </a:xfrm>
          <a:prstGeom prst="rect">
            <a:avLst/>
          </a:prstGeom>
        </p:spPr>
      </p:pic>
    </p:spTree>
    <p:extLst>
      <p:ext uri="{BB962C8B-B14F-4D97-AF65-F5344CB8AC3E}">
        <p14:creationId xmlns:p14="http://schemas.microsoft.com/office/powerpoint/2010/main" val="407498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down)">
                                      <p:cBhvr>
                                        <p:cTn id="29" dur="500"/>
                                        <p:tgtEl>
                                          <p:spTgt spid="6">
                                            <p:txEl>
                                              <p:pRg st="3" end="3"/>
                                            </p:txEl>
                                          </p:spTgt>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down)">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152545"/>
            <a:ext cx="7200897" cy="977900"/>
          </a:xfrm>
        </p:spPr>
        <p:txBody>
          <a:bodyPr/>
          <a:lstStyle/>
          <a:p>
            <a:r>
              <a:rPr lang="en-US" dirty="0"/>
              <a:t>References</a:t>
            </a:r>
          </a:p>
        </p:txBody>
      </p:sp>
      <p:sp>
        <p:nvSpPr>
          <p:cNvPr id="3" name="Content Placeholder 2"/>
          <p:cNvSpPr>
            <a:spLocks noGrp="1"/>
          </p:cNvSpPr>
          <p:nvPr>
            <p:ph idx="1"/>
          </p:nvPr>
        </p:nvSpPr>
        <p:spPr>
          <a:xfrm>
            <a:off x="781665" y="2448232"/>
            <a:ext cx="7521677" cy="3834581"/>
          </a:xfrm>
        </p:spPr>
        <p:txBody>
          <a:bodyPr>
            <a:normAutofit fontScale="77500" lnSpcReduction="20000"/>
          </a:bodyPr>
          <a:lstStyle/>
          <a:p>
            <a:pPr marL="342900" indent="-342900">
              <a:buNone/>
            </a:pPr>
            <a:r>
              <a:rPr lang="en-US" sz="1200" dirty="0">
                <a:solidFill>
                  <a:schemeClr val="tx1"/>
                </a:solidFill>
              </a:rPr>
              <a:t>West Virginia Childcare Association. (2016). Away from Supervision: A Customized Training for Residential Care Providers. Retrieved February 8, 2017, from http://wvcca.org/awaytraining.html </a:t>
            </a:r>
          </a:p>
          <a:p>
            <a:pPr marL="342900" indent="-342900">
              <a:buNone/>
            </a:pPr>
            <a:r>
              <a:rPr lang="en-US" sz="1200" dirty="0">
                <a:solidFill>
                  <a:schemeClr val="tx1"/>
                </a:solidFill>
              </a:rPr>
              <a:t>N.C. Division of Social Services and the Family and Children's Resource Program. (2012, June). Preventing and Responding to Runaways from Foster Care . Retrieved February 9, 2017, from http://practicenotes.org/v17n3/runaway.htm </a:t>
            </a:r>
          </a:p>
          <a:p>
            <a:pPr marL="342900" indent="-342900">
              <a:buNone/>
            </a:pPr>
            <a:r>
              <a:rPr lang="en-US" sz="1200" dirty="0">
                <a:solidFill>
                  <a:schemeClr val="tx1"/>
                </a:solidFill>
              </a:rPr>
              <a:t>Child Welfare Information Gateway. (2015). Child Welfare and Human Trafficking. Retrieved on February, 16, 2017, from https://www.childwelfare.gov/pubs/issue-briefs/trafficking/</a:t>
            </a:r>
          </a:p>
          <a:p>
            <a:pPr marL="342900" indent="-342900">
              <a:buNone/>
            </a:pPr>
            <a:r>
              <a:rPr lang="en-US" sz="1200" dirty="0">
                <a:solidFill>
                  <a:schemeClr val="tx1"/>
                </a:solidFill>
              </a:rPr>
              <a:t>Department of Homeland Security. (2017). What is Human Trafficking? Retrieved on February 16, 2017, from https://www.dhs.gov/blue-campaign/what-human-trafficking</a:t>
            </a:r>
          </a:p>
          <a:p>
            <a:pPr marL="342900" indent="-342900">
              <a:buNone/>
            </a:pPr>
            <a:r>
              <a:rPr lang="en-US" sz="1200" dirty="0">
                <a:solidFill>
                  <a:schemeClr val="tx1"/>
                </a:solidFill>
              </a:rPr>
              <a:t>Congress.gov. (2014). H.R. 4980-113</a:t>
            </a:r>
            <a:r>
              <a:rPr lang="en-US" sz="1200" baseline="30000" dirty="0">
                <a:solidFill>
                  <a:schemeClr val="tx1"/>
                </a:solidFill>
              </a:rPr>
              <a:t>th</a:t>
            </a:r>
            <a:r>
              <a:rPr lang="en-US" sz="1200" dirty="0">
                <a:solidFill>
                  <a:schemeClr val="tx1"/>
                </a:solidFill>
              </a:rPr>
              <a:t> Congress: Preventing Sex Trafficking &amp; Strengthening Families Act. Retrieved on February 15, 2017, from https://www.congress.gov/bill/113th-congress/house-bill/4980</a:t>
            </a:r>
          </a:p>
          <a:p>
            <a:pPr marL="342900" indent="-342900">
              <a:buNone/>
            </a:pPr>
            <a:r>
              <a:rPr lang="en-US" sz="1200" dirty="0">
                <a:solidFill>
                  <a:schemeClr val="tx1"/>
                </a:solidFill>
              </a:rPr>
              <a:t>APS Healthcare. (2012, February 13). Bureau for Children &amp; Families: Socially Necessary Services, Utilization Management Guidelines. Retrieved February 9, 2017, from http://www.dhhr.wv.gov/bcf/Services/Documents/Social%20Necessary%20UM%20Manual%20V2.0.pdf </a:t>
            </a:r>
          </a:p>
          <a:p>
            <a:pPr marL="342900" indent="-342900">
              <a:buNone/>
            </a:pPr>
            <a:r>
              <a:rPr lang="en-US" sz="1200" dirty="0">
                <a:solidFill>
                  <a:schemeClr val="tx1"/>
                </a:solidFill>
              </a:rPr>
              <a:t>West Virginia Department of Health and Human Resources. (2017, January). Foster Care Policy. Retrieved February 9, 2017, from http://www.dhhr.wv.gov/bcf/policy/Documents/Foster%20Care.pdf </a:t>
            </a:r>
          </a:p>
          <a:p>
            <a:pPr marL="342900" indent="-342900">
              <a:buNone/>
            </a:pPr>
            <a:r>
              <a:rPr lang="en-US" sz="1200" dirty="0">
                <a:solidFill>
                  <a:schemeClr val="tx1"/>
                </a:solidFill>
              </a:rPr>
              <a:t>1800RUNAWAY. (2017). National Runaway </a:t>
            </a:r>
            <a:r>
              <a:rPr lang="en-US" sz="1200" dirty="0" err="1">
                <a:solidFill>
                  <a:schemeClr val="tx1"/>
                </a:solidFill>
              </a:rPr>
              <a:t>Safeline</a:t>
            </a:r>
            <a:r>
              <a:rPr lang="en-US" sz="1200" dirty="0">
                <a:solidFill>
                  <a:schemeClr val="tx1"/>
                </a:solidFill>
              </a:rPr>
              <a:t>. Retrieved on February 8, 2017, from 1800RUNAWAY.ORG/</a:t>
            </a:r>
          </a:p>
          <a:p>
            <a:pPr marL="342900" indent="-342900">
              <a:buNone/>
            </a:pPr>
            <a:r>
              <a:rPr lang="en-US" sz="1200" dirty="0">
                <a:solidFill>
                  <a:schemeClr val="tx1"/>
                </a:solidFill>
              </a:rPr>
              <a:t>National Safe Place Network. (2017). We’re Safe Place and we want to help. Retrieved on February 8, 2017, from http://nationalsafeplace.org/</a:t>
            </a:r>
          </a:p>
          <a:p>
            <a:pPr marL="342900" indent="-342900">
              <a:buNone/>
            </a:pPr>
            <a:r>
              <a:rPr lang="en-US" sz="1200" dirty="0">
                <a:solidFill>
                  <a:schemeClr val="tx1"/>
                </a:solidFill>
              </a:rPr>
              <a:t>The National Center For Exploited and Missing Children. (2016). The National Center For Exploited and Missing Children Homepage. Retrieved on February 8, 2017, from http://www.missingkids.com/home</a:t>
            </a:r>
          </a:p>
          <a:p>
            <a:pPr marL="342900" indent="-342900">
              <a:buNone/>
            </a:pPr>
            <a:r>
              <a:rPr lang="en-US" sz="1200" dirty="0">
                <a:solidFill>
                  <a:schemeClr val="tx1"/>
                </a:solidFill>
              </a:rPr>
              <a:t>The National Human Trafficking Hotline. (2017). The National Human Trafficking Hotline Homepage. Retrieved on February 16, 2017, from https://humantraffickinghotline.org/</a:t>
            </a:r>
          </a:p>
          <a:p>
            <a:pPr marL="342900" indent="-342900">
              <a:buNone/>
            </a:pPr>
            <a:r>
              <a:rPr lang="en-US" sz="1200" dirty="0">
                <a:solidFill>
                  <a:schemeClr val="tx1"/>
                </a:solidFill>
              </a:rPr>
              <a:t>Finkelstein, M, </a:t>
            </a:r>
            <a:r>
              <a:rPr lang="en-US" sz="1200" dirty="0" err="1">
                <a:solidFill>
                  <a:schemeClr val="tx1"/>
                </a:solidFill>
              </a:rPr>
              <a:t>Wamsley</a:t>
            </a:r>
            <a:r>
              <a:rPr lang="en-US" sz="1200" dirty="0">
                <a:solidFill>
                  <a:schemeClr val="tx1"/>
                </a:solidFill>
              </a:rPr>
              <a:t>, M., Currie, D., &amp; Miranda, D. (2004). Youth Who Chronically AWOL from Foster Care. Vera Institute of Justice. Retrieved on March 1, 2017, from http://archive.vera.org/sites/default/files/resources/downloads/Foster_AWOLs.pdf</a:t>
            </a:r>
          </a:p>
          <a:p>
            <a:pPr marL="342900" indent="-342900">
              <a:buNone/>
            </a:pPr>
            <a:endParaRPr lang="en-US" sz="1125" dirty="0"/>
          </a:p>
          <a:p>
            <a:pPr marL="342900" indent="-342900">
              <a:buNone/>
            </a:pPr>
            <a:endParaRPr lang="en-US" sz="1125" dirty="0"/>
          </a:p>
          <a:p>
            <a:pPr marL="342900" indent="-342900">
              <a:buNone/>
            </a:pPr>
            <a:endParaRPr lang="en-US" dirty="0"/>
          </a:p>
          <a:p>
            <a:pPr marL="0" indent="0">
              <a:buNone/>
            </a:pPr>
            <a:endParaRPr lang="en-US" dirty="0"/>
          </a:p>
        </p:txBody>
      </p:sp>
    </p:spTree>
    <p:extLst>
      <p:ext uri="{BB962C8B-B14F-4D97-AF65-F5344CB8AC3E}">
        <p14:creationId xmlns:p14="http://schemas.microsoft.com/office/powerpoint/2010/main" val="310988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Purpose of this Presentation?</a:t>
            </a:r>
          </a:p>
        </p:txBody>
      </p:sp>
      <p:sp>
        <p:nvSpPr>
          <p:cNvPr id="7" name="Content Placeholder 6"/>
          <p:cNvSpPr>
            <a:spLocks noGrp="1"/>
          </p:cNvSpPr>
          <p:nvPr>
            <p:ph idx="1"/>
          </p:nvPr>
        </p:nvSpPr>
        <p:spPr/>
        <p:txBody>
          <a:bodyPr>
            <a:normAutofit fontScale="77500" lnSpcReduction="20000"/>
          </a:bodyPr>
          <a:lstStyle/>
          <a:p>
            <a:pPr marL="0" indent="0">
              <a:buNone/>
            </a:pPr>
            <a:r>
              <a:rPr lang="en-US" dirty="0"/>
              <a:t>The purpose of this presentation is:</a:t>
            </a:r>
          </a:p>
          <a:p>
            <a:r>
              <a:rPr lang="en-US" dirty="0"/>
              <a:t>To understand what Away from Supervision is</a:t>
            </a:r>
          </a:p>
          <a:p>
            <a:r>
              <a:rPr lang="en-US" dirty="0"/>
              <a:t>To understand why Children run away </a:t>
            </a:r>
          </a:p>
          <a:p>
            <a:r>
              <a:rPr lang="en-US" dirty="0"/>
              <a:t>To understand what Human Trafficking is and the Warning Signs</a:t>
            </a:r>
          </a:p>
          <a:p>
            <a:r>
              <a:rPr lang="en-US" dirty="0"/>
              <a:t>To understand the Federal and State Regulations for Away from Supervision</a:t>
            </a:r>
          </a:p>
          <a:p>
            <a:r>
              <a:rPr lang="en-US" dirty="0"/>
              <a:t>To understand what Steps need to be taken when a Child becomes missing</a:t>
            </a:r>
          </a:p>
          <a:p>
            <a:r>
              <a:rPr lang="en-US" dirty="0"/>
              <a:t>To understand the Away from Supervision/Runaway Event Survey</a:t>
            </a:r>
          </a:p>
          <a:p>
            <a:endParaRPr lang="en-US" dirty="0"/>
          </a:p>
          <a:p>
            <a:endParaRPr lang="en-US" dirty="0"/>
          </a:p>
        </p:txBody>
      </p:sp>
      <p:pic>
        <p:nvPicPr>
          <p:cNvPr id="8" name="Content Placeholder 3" descr="... About Our Reading and Writing – Author’s &lt;strong&gt;Purpose&lt;/strong&gt; | 5/6 Clark/Smith"/>
          <p:cNvPicPr>
            <a:picLocks noChangeAspect="1"/>
          </p:cNvPicPr>
          <p:nvPr/>
        </p:nvPicPr>
        <p:blipFill>
          <a:blip r:embed="rId3"/>
          <a:stretch>
            <a:fillRect/>
          </a:stretch>
        </p:blipFill>
        <p:spPr>
          <a:xfrm>
            <a:off x="7821430" y="3721474"/>
            <a:ext cx="702036" cy="1745877"/>
          </a:xfrm>
          <a:prstGeom prst="rect">
            <a:avLst/>
          </a:prstGeom>
        </p:spPr>
      </p:pic>
    </p:spTree>
    <p:extLst>
      <p:ext uri="{BB962C8B-B14F-4D97-AF65-F5344CB8AC3E}">
        <p14:creationId xmlns:p14="http://schemas.microsoft.com/office/powerpoint/2010/main" val="17707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down)">
                                      <p:cBhvr>
                                        <p:cTn id="26" dur="500"/>
                                        <p:tgtEl>
                                          <p:spTgt spid="7">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down)">
                                      <p:cBhvr>
                                        <p:cTn id="30" dur="500"/>
                                        <p:tgtEl>
                                          <p:spTgt spid="7">
                                            <p:txEl>
                                              <p:pRg st="4" end="4"/>
                                            </p:txEl>
                                          </p:spTgt>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wipe(down)">
                                      <p:cBhvr>
                                        <p:cTn id="34" dur="500"/>
                                        <p:tgtEl>
                                          <p:spTgt spid="7">
                                            <p:txEl>
                                              <p:pRg st="5" end="5"/>
                                            </p:txEl>
                                          </p:spTgt>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wipe(down)">
                                      <p:cBhvr>
                                        <p:cTn id="3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136649"/>
            <a:ext cx="7200897" cy="1563689"/>
          </a:xfrm>
        </p:spPr>
        <p:txBody>
          <a:bodyPr/>
          <a:lstStyle/>
          <a:p>
            <a:r>
              <a:rPr lang="en-US" dirty="0"/>
              <a:t>What is Away from Supervision ?</a:t>
            </a:r>
          </a:p>
        </p:txBody>
      </p:sp>
      <p:pic>
        <p:nvPicPr>
          <p:cNvPr id="4" name="Content Placeholder 3" descr="Actualitzats i ampliats al nostre lloc web BellBot-G"/>
          <p:cNvPicPr>
            <a:picLocks noGrp="1" noChangeAspect="1"/>
          </p:cNvPicPr>
          <p:nvPr>
            <p:ph idx="1"/>
          </p:nvPr>
        </p:nvPicPr>
        <p:blipFill>
          <a:blip r:embed="rId3"/>
          <a:stretch>
            <a:fillRect/>
          </a:stretch>
        </p:blipFill>
        <p:spPr>
          <a:xfrm>
            <a:off x="4245769" y="3400425"/>
            <a:ext cx="660400" cy="1625600"/>
          </a:xfrm>
        </p:spPr>
      </p:pic>
      <p:sp>
        <p:nvSpPr>
          <p:cNvPr id="3" name="Rectangle 2"/>
          <p:cNvSpPr/>
          <p:nvPr/>
        </p:nvSpPr>
        <p:spPr>
          <a:xfrm>
            <a:off x="628650" y="2439848"/>
            <a:ext cx="7243763" cy="3554819"/>
          </a:xfrm>
          <a:prstGeom prst="rect">
            <a:avLst/>
          </a:prstGeom>
        </p:spPr>
        <p:txBody>
          <a:bodyPr wrap="square">
            <a:spAutoFit/>
          </a:bodyPr>
          <a:lstStyle/>
          <a:p>
            <a:pPr marL="342900" indent="-342900">
              <a:buFont typeface="Arial" panose="020B0604020202020204" pitchFamily="34" charset="0"/>
              <a:buChar char="•"/>
            </a:pPr>
            <a:endParaRPr lang="en-US" sz="2100" dirty="0"/>
          </a:p>
          <a:p>
            <a:pPr marL="257175" indent="-257175">
              <a:buFont typeface="Arial" panose="020B0604020202020204" pitchFamily="34" charset="0"/>
              <a:buChar char="•"/>
            </a:pPr>
            <a:r>
              <a:rPr lang="en-US" dirty="0"/>
              <a:t>Away from supervision is any foster child that has ran away, is missing or has been abducted. If a child is away from the supervision of their foster parent, and the foster parent does not know their whereabouts, the foster parent must notify the child providing agency, the child’s worker, and local law enforcement </a:t>
            </a:r>
            <a:r>
              <a:rPr lang="en-US" b="1" u="sng" dirty="0"/>
              <a:t>immediately</a:t>
            </a:r>
            <a:r>
              <a:rPr lang="en-US" dirty="0"/>
              <a:t>. </a:t>
            </a:r>
          </a:p>
          <a:p>
            <a:pPr marL="257175" indent="-257175">
              <a:buFont typeface="Arial" panose="020B0604020202020204" pitchFamily="34" charset="0"/>
              <a:buChar char="•"/>
            </a:pPr>
            <a:r>
              <a:rPr lang="en-US" dirty="0"/>
              <a:t>For Residential Facilities - Away from Supervision is any youth that is away without consent from a previously defined boundary for more than 15 (fifteen) minutes resulting in a staff member’s inability to intervene. </a:t>
            </a:r>
          </a:p>
          <a:p>
            <a:pPr algn="ctr"/>
            <a:endParaRPr lang="en-US" dirty="0"/>
          </a:p>
          <a:p>
            <a:pPr algn="ctr"/>
            <a:endParaRPr lang="en-US" sz="2100" dirty="0"/>
          </a:p>
          <a:p>
            <a:pPr algn="ctr"/>
            <a:endParaRPr lang="en-US" sz="2100" dirty="0"/>
          </a:p>
        </p:txBody>
      </p:sp>
    </p:spTree>
    <p:extLst>
      <p:ext uri="{BB962C8B-B14F-4D97-AF65-F5344CB8AC3E}">
        <p14:creationId xmlns:p14="http://schemas.microsoft.com/office/powerpoint/2010/main" val="22881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235" y="724157"/>
            <a:ext cx="7200897" cy="1429757"/>
          </a:xfrm>
        </p:spPr>
        <p:txBody>
          <a:bodyPr>
            <a:normAutofit/>
          </a:bodyPr>
          <a:lstStyle/>
          <a:p>
            <a:r>
              <a:rPr lang="en-US" dirty="0"/>
              <a:t>Why Foster Children</a:t>
            </a:r>
            <a:br>
              <a:rPr lang="en-US" dirty="0"/>
            </a:br>
            <a:r>
              <a:rPr lang="en-US" dirty="0"/>
              <a:t>Run Away?</a:t>
            </a:r>
          </a:p>
        </p:txBody>
      </p:sp>
      <p:sp>
        <p:nvSpPr>
          <p:cNvPr id="3" name="Content Placeholder 2"/>
          <p:cNvSpPr>
            <a:spLocks noGrp="1"/>
          </p:cNvSpPr>
          <p:nvPr>
            <p:ph idx="1"/>
          </p:nvPr>
        </p:nvSpPr>
        <p:spPr>
          <a:xfrm>
            <a:off x="759868" y="2768298"/>
            <a:ext cx="7624264" cy="3461238"/>
          </a:xfrm>
        </p:spPr>
        <p:txBody>
          <a:bodyPr>
            <a:noAutofit/>
          </a:bodyPr>
          <a:lstStyle/>
          <a:p>
            <a:pPr>
              <a:buFont typeface="Wingdings" panose="05000000000000000000" pitchFamily="2" charset="2"/>
              <a:buChar char="v"/>
            </a:pPr>
            <a:r>
              <a:rPr lang="en-US" sz="2000" dirty="0"/>
              <a:t>Running away from foster care is not rare.</a:t>
            </a:r>
          </a:p>
          <a:p>
            <a:pPr>
              <a:buFont typeface="Wingdings" panose="05000000000000000000" pitchFamily="2" charset="2"/>
              <a:buChar char="v"/>
            </a:pPr>
            <a:r>
              <a:rPr lang="en-US" sz="2000" dirty="0"/>
              <a:t>Most children who run away from foster care return or are found. </a:t>
            </a:r>
          </a:p>
          <a:p>
            <a:pPr>
              <a:buFont typeface="Wingdings" panose="05000000000000000000" pitchFamily="2" charset="2"/>
              <a:buChar char="v"/>
            </a:pPr>
            <a:r>
              <a:rPr lang="en-US" sz="2000" dirty="0"/>
              <a:t>Youth rarely leave the foster care system permanently by running away.</a:t>
            </a:r>
          </a:p>
          <a:p>
            <a:pPr>
              <a:buFont typeface="Wingdings" panose="05000000000000000000" pitchFamily="2" charset="2"/>
              <a:buChar char="v"/>
            </a:pPr>
            <a:r>
              <a:rPr lang="en-US" sz="2000" dirty="0"/>
              <a:t>Girls are more likely to run way. </a:t>
            </a:r>
          </a:p>
          <a:p>
            <a:pPr>
              <a:buFont typeface="Wingdings" panose="05000000000000000000" pitchFamily="2" charset="2"/>
              <a:buChar char="v"/>
            </a:pPr>
            <a:r>
              <a:rPr lang="en-US" sz="2000" dirty="0"/>
              <a:t>There is no ethnic link to running away. </a:t>
            </a:r>
          </a:p>
        </p:txBody>
      </p:sp>
      <p:pic>
        <p:nvPicPr>
          <p:cNvPr id="5" name="Picture 4" descr="goodbuddies inc.: &lt;strong&gt;Running&lt;/strong&gt; &lt;strong&gt;Away&lt;/strong&gt; From Home"/>
          <p:cNvPicPr>
            <a:picLocks noChangeAspect="1"/>
          </p:cNvPicPr>
          <p:nvPr/>
        </p:nvPicPr>
        <p:blipFill>
          <a:blip r:embed="rId3"/>
          <a:stretch>
            <a:fillRect/>
          </a:stretch>
        </p:blipFill>
        <p:spPr>
          <a:xfrm>
            <a:off x="759868" y="1565172"/>
            <a:ext cx="1796538" cy="996819"/>
          </a:xfrm>
          <a:prstGeom prst="rect">
            <a:avLst/>
          </a:prstGeom>
        </p:spPr>
      </p:pic>
    </p:spTree>
    <p:extLst>
      <p:ext uri="{BB962C8B-B14F-4D97-AF65-F5344CB8AC3E}">
        <p14:creationId xmlns:p14="http://schemas.microsoft.com/office/powerpoint/2010/main" val="22692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235" y="724157"/>
            <a:ext cx="7200897" cy="1429757"/>
          </a:xfrm>
        </p:spPr>
        <p:txBody>
          <a:bodyPr>
            <a:normAutofit/>
          </a:bodyPr>
          <a:lstStyle/>
          <a:p>
            <a:r>
              <a:rPr lang="en-US" dirty="0"/>
              <a:t>Why Foster Children</a:t>
            </a:r>
            <a:br>
              <a:rPr lang="en-US" dirty="0"/>
            </a:br>
            <a:r>
              <a:rPr lang="en-US" dirty="0"/>
              <a:t>Run Away?</a:t>
            </a:r>
          </a:p>
        </p:txBody>
      </p:sp>
      <p:sp>
        <p:nvSpPr>
          <p:cNvPr id="3" name="Content Placeholder 2"/>
          <p:cNvSpPr>
            <a:spLocks noGrp="1"/>
          </p:cNvSpPr>
          <p:nvPr>
            <p:ph idx="1"/>
          </p:nvPr>
        </p:nvSpPr>
        <p:spPr>
          <a:xfrm>
            <a:off x="759868" y="2672605"/>
            <a:ext cx="6534067" cy="3461238"/>
          </a:xfrm>
        </p:spPr>
        <p:txBody>
          <a:bodyPr>
            <a:noAutofit/>
          </a:bodyPr>
          <a:lstStyle/>
          <a:p>
            <a:pPr>
              <a:buFont typeface="Wingdings" panose="05000000000000000000" pitchFamily="2" charset="2"/>
              <a:buChar char="v"/>
            </a:pPr>
            <a:r>
              <a:rPr lang="en-US" sz="2000" dirty="0"/>
              <a:t>Runaways tend to have more school problems, higher rates of suicidal ideation, more reported behavioral problems, and more alcohol, substance abuse, and mental health disorders.</a:t>
            </a:r>
          </a:p>
          <a:p>
            <a:pPr>
              <a:buFont typeface="Wingdings" panose="05000000000000000000" pitchFamily="2" charset="2"/>
              <a:buChar char="v"/>
            </a:pPr>
            <a:r>
              <a:rPr lang="en-US" sz="2000" dirty="0"/>
              <a:t>Children with more placements are more likely to run away.</a:t>
            </a:r>
          </a:p>
          <a:p>
            <a:pPr>
              <a:buFont typeface="Wingdings" panose="05000000000000000000" pitchFamily="2" charset="2"/>
              <a:buChar char="v"/>
            </a:pPr>
            <a:r>
              <a:rPr lang="en-US" sz="2000" dirty="0"/>
              <a:t>The older the youth the more likely they are to run away.</a:t>
            </a:r>
          </a:p>
          <a:p>
            <a:pPr>
              <a:buFont typeface="Wingdings" panose="05000000000000000000" pitchFamily="2" charset="2"/>
              <a:buChar char="v"/>
            </a:pPr>
            <a:r>
              <a:rPr lang="en-US" sz="2000" dirty="0"/>
              <a:t>Children in residential facilities and group homes are more likely to run away. </a:t>
            </a:r>
          </a:p>
          <a:p>
            <a:pPr>
              <a:buFont typeface="Wingdings" panose="05000000000000000000" pitchFamily="2" charset="2"/>
              <a:buChar char="v"/>
            </a:pPr>
            <a:r>
              <a:rPr lang="en-US" sz="2000" dirty="0"/>
              <a:t>Children who previously had less supervision are more likely to run away. </a:t>
            </a:r>
          </a:p>
        </p:txBody>
      </p:sp>
      <p:pic>
        <p:nvPicPr>
          <p:cNvPr id="4" name="Picture 3" descr="Notify RSS Backlinks Source Print Export (PDF)"/>
          <p:cNvPicPr>
            <a:picLocks noChangeAspect="1"/>
          </p:cNvPicPr>
          <p:nvPr/>
        </p:nvPicPr>
        <p:blipFill>
          <a:blip r:embed="rId3"/>
          <a:stretch>
            <a:fillRect/>
          </a:stretch>
        </p:blipFill>
        <p:spPr>
          <a:xfrm>
            <a:off x="6461312" y="1648805"/>
            <a:ext cx="1922820" cy="1034128"/>
          </a:xfrm>
          <a:prstGeom prst="rect">
            <a:avLst/>
          </a:prstGeom>
        </p:spPr>
      </p:pic>
      <p:sp>
        <p:nvSpPr>
          <p:cNvPr id="6" name="TextBox 5">
            <a:extLst>
              <a:ext uri="{FF2B5EF4-FFF2-40B4-BE49-F238E27FC236}">
                <a16:creationId xmlns:a16="http://schemas.microsoft.com/office/drawing/2014/main" id="{B244737C-727F-484C-816D-1CD92E660869}"/>
              </a:ext>
            </a:extLst>
          </p:cNvPr>
          <p:cNvSpPr txBox="1"/>
          <p:nvPr/>
        </p:nvSpPr>
        <p:spPr>
          <a:xfrm>
            <a:off x="1183235" y="2043927"/>
            <a:ext cx="1324113" cy="369332"/>
          </a:xfrm>
          <a:prstGeom prst="rect">
            <a:avLst/>
          </a:prstGeom>
          <a:noFill/>
        </p:spPr>
        <p:txBody>
          <a:bodyPr wrap="square" rtlCol="0">
            <a:spAutoFit/>
          </a:bodyPr>
          <a:lstStyle/>
          <a:p>
            <a:r>
              <a:rPr lang="en-US" dirty="0"/>
              <a:t>continued</a:t>
            </a:r>
          </a:p>
        </p:txBody>
      </p:sp>
    </p:spTree>
    <p:extLst>
      <p:ext uri="{BB962C8B-B14F-4D97-AF65-F5344CB8AC3E}">
        <p14:creationId xmlns:p14="http://schemas.microsoft.com/office/powerpoint/2010/main" val="41125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Underlying Causes for Running Away? </a:t>
            </a:r>
          </a:p>
        </p:txBody>
      </p:sp>
      <p:sp>
        <p:nvSpPr>
          <p:cNvPr id="3" name="Content Placeholder 2"/>
          <p:cNvSpPr>
            <a:spLocks noGrp="1"/>
          </p:cNvSpPr>
          <p:nvPr>
            <p:ph idx="1"/>
          </p:nvPr>
        </p:nvSpPr>
        <p:spPr>
          <a:xfrm>
            <a:off x="4731488" y="3709218"/>
            <a:ext cx="3831802" cy="2885378"/>
          </a:xfrm>
        </p:spPr>
        <p:txBody>
          <a:bodyPr>
            <a:normAutofit fontScale="25000" lnSpcReduction="20000"/>
          </a:bodyPr>
          <a:lstStyle/>
          <a:p>
            <a:r>
              <a:rPr lang="en-US" sz="8000" dirty="0"/>
              <a:t>Trying to Reconnect with Family, Friends, and Loved Ones</a:t>
            </a:r>
          </a:p>
          <a:p>
            <a:r>
              <a:rPr lang="en-US" sz="8000" dirty="0"/>
              <a:t>Trauma</a:t>
            </a:r>
          </a:p>
          <a:p>
            <a:r>
              <a:rPr lang="en-US" sz="8000" dirty="0"/>
              <a:t>Having Negative Peer Influence</a:t>
            </a:r>
          </a:p>
          <a:p>
            <a:r>
              <a:rPr lang="en-US" sz="8000" dirty="0"/>
              <a:t>Being Controlled by Another Individual</a:t>
            </a:r>
          </a:p>
          <a:p>
            <a:r>
              <a:rPr lang="en-US" sz="8000" dirty="0"/>
              <a:t>Being a Subject of Sex Trafficking </a:t>
            </a:r>
          </a:p>
          <a:p>
            <a:endParaRPr lang="en-US" sz="3600" dirty="0"/>
          </a:p>
          <a:p>
            <a:endParaRPr lang="en-US" dirty="0"/>
          </a:p>
          <a:p>
            <a:endParaRPr lang="en-US" dirty="0"/>
          </a:p>
          <a:p>
            <a:endParaRPr lang="en-US" dirty="0"/>
          </a:p>
          <a:p>
            <a:pPr marL="0" indent="0">
              <a:buNone/>
            </a:pPr>
            <a:r>
              <a:rPr lang="en-US" dirty="0"/>
              <a:t> </a:t>
            </a:r>
          </a:p>
        </p:txBody>
      </p:sp>
      <p:pic>
        <p:nvPicPr>
          <p:cNvPr id="4" name="Picture 3" descr="Galantis - &lt;strong&gt;Runaway&lt;/strong&gt; (Zyper Vj Clip) on Vimeo"/>
          <p:cNvPicPr>
            <a:picLocks noChangeAspect="1"/>
          </p:cNvPicPr>
          <p:nvPr/>
        </p:nvPicPr>
        <p:blipFill rotWithShape="1">
          <a:blip r:embed="rId2"/>
          <a:srcRect l="7571" t="13117" r="5264" b="9016"/>
          <a:stretch/>
        </p:blipFill>
        <p:spPr>
          <a:xfrm>
            <a:off x="-555617" y="5942663"/>
            <a:ext cx="2139978" cy="986883"/>
          </a:xfrm>
          <a:prstGeom prst="rect">
            <a:avLst/>
          </a:prstGeom>
        </p:spPr>
      </p:pic>
      <p:sp>
        <p:nvSpPr>
          <p:cNvPr id="5" name="Content Placeholder 2">
            <a:extLst>
              <a:ext uri="{FF2B5EF4-FFF2-40B4-BE49-F238E27FC236}">
                <a16:creationId xmlns:a16="http://schemas.microsoft.com/office/drawing/2014/main" id="{BF8888B2-954A-4CBC-892D-9C4C092806A3}"/>
              </a:ext>
            </a:extLst>
          </p:cNvPr>
          <p:cNvSpPr txBox="1">
            <a:spLocks/>
          </p:cNvSpPr>
          <p:nvPr/>
        </p:nvSpPr>
        <p:spPr>
          <a:xfrm>
            <a:off x="1040433" y="3665143"/>
            <a:ext cx="3285228" cy="2885378"/>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8000" dirty="0"/>
              <a:t>Escape Maltreatment</a:t>
            </a:r>
          </a:p>
          <a:p>
            <a:r>
              <a:rPr lang="en-US" sz="8000" dirty="0"/>
              <a:t>Lack of Control Over their own Lives</a:t>
            </a:r>
          </a:p>
          <a:p>
            <a:r>
              <a:rPr lang="en-US" sz="8000" dirty="0"/>
              <a:t>Problems with Foster Parents, Caregivers, and/or Staff Members</a:t>
            </a:r>
          </a:p>
          <a:p>
            <a:pPr lvl="0">
              <a:buClr>
                <a:srgbClr val="83992A"/>
              </a:buClr>
            </a:pPr>
            <a:r>
              <a:rPr lang="en-US" sz="8000" dirty="0">
                <a:solidFill>
                  <a:prstClr val="black">
                    <a:lumMod val="85000"/>
                    <a:lumOff val="15000"/>
                  </a:prstClr>
                </a:solidFill>
              </a:rPr>
              <a:t>Problems with Other Children in Placement</a:t>
            </a:r>
          </a:p>
          <a:p>
            <a:endParaRPr lang="en-US" dirty="0"/>
          </a:p>
          <a:p>
            <a:endParaRPr lang="en-US" dirty="0"/>
          </a:p>
          <a:p>
            <a:endParaRPr lang="en-US" dirty="0"/>
          </a:p>
          <a:p>
            <a:endParaRPr lang="en-US" dirty="0"/>
          </a:p>
          <a:p>
            <a:pPr marL="0" indent="0">
              <a:buFont typeface="Arial"/>
              <a:buNone/>
            </a:pPr>
            <a:r>
              <a:rPr lang="en-US" dirty="0"/>
              <a:t> </a:t>
            </a:r>
          </a:p>
        </p:txBody>
      </p:sp>
      <p:sp>
        <p:nvSpPr>
          <p:cNvPr id="6" name="Content Placeholder 2">
            <a:extLst>
              <a:ext uri="{FF2B5EF4-FFF2-40B4-BE49-F238E27FC236}">
                <a16:creationId xmlns:a16="http://schemas.microsoft.com/office/drawing/2014/main" id="{DC2BD9E1-1E54-4AE4-811E-4886F1D8D27B}"/>
              </a:ext>
            </a:extLst>
          </p:cNvPr>
          <p:cNvSpPr txBox="1">
            <a:spLocks/>
          </p:cNvSpPr>
          <p:nvPr/>
        </p:nvSpPr>
        <p:spPr>
          <a:xfrm>
            <a:off x="1040433" y="2405352"/>
            <a:ext cx="7063134" cy="1117718"/>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8000" dirty="0"/>
              <a:t>It is important to discover the </a:t>
            </a:r>
            <a:r>
              <a:rPr lang="en-US" sz="8000" b="1" u="sng" dirty="0"/>
              <a:t>underlying</a:t>
            </a:r>
            <a:r>
              <a:rPr lang="en-US" sz="8000" dirty="0"/>
              <a:t> cause to why a child has ran away from care. </a:t>
            </a:r>
          </a:p>
          <a:p>
            <a:pPr marL="0" indent="0">
              <a:buFont typeface="Arial"/>
              <a:buNone/>
            </a:pPr>
            <a:r>
              <a:rPr lang="en-US" sz="8000" dirty="0"/>
              <a:t>Some of the reasons may include, but are not limited to the following:</a:t>
            </a:r>
          </a:p>
          <a:p>
            <a:endParaRPr lang="en-US" dirty="0"/>
          </a:p>
          <a:p>
            <a:endParaRPr lang="en-US" dirty="0"/>
          </a:p>
          <a:p>
            <a:pPr marL="0" indent="0">
              <a:buFont typeface="Arial"/>
              <a:buNone/>
            </a:pPr>
            <a:r>
              <a:rPr lang="en-US" dirty="0"/>
              <a:t> </a:t>
            </a:r>
          </a:p>
        </p:txBody>
      </p:sp>
    </p:spTree>
    <p:extLst>
      <p:ext uri="{BB962C8B-B14F-4D97-AF65-F5344CB8AC3E}">
        <p14:creationId xmlns:p14="http://schemas.microsoft.com/office/powerpoint/2010/main" val="183563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down)">
                                      <p:cBhvr>
                                        <p:cTn id="38" dur="500"/>
                                        <p:tgtEl>
                                          <p:spTgt spid="5">
                                            <p:txEl>
                                              <p:pRg st="0" end="0"/>
                                            </p:txEl>
                                          </p:spTgt>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down)">
                                      <p:cBhvr>
                                        <p:cTn id="42" dur="500"/>
                                        <p:tgtEl>
                                          <p:spTgt spid="5">
                                            <p:txEl>
                                              <p:pRg st="1" end="1"/>
                                            </p:txEl>
                                          </p:spTgt>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wipe(down)">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wipe(down)">
                                      <p:cBhvr>
                                        <p:cTn id="51" dur="500"/>
                                        <p:tgtEl>
                                          <p:spTgt spid="5">
                                            <p:txEl>
                                              <p:pRg st="3" end="3"/>
                                            </p:txEl>
                                          </p:spTgt>
                                        </p:tgtEl>
                                      </p:cBhvr>
                                    </p:animEffec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wipe(down)">
                                      <p:cBhvr>
                                        <p:cTn id="55" dur="500"/>
                                        <p:tgtEl>
                                          <p:spTgt spid="5">
                                            <p:txEl>
                                              <p:pRg st="8" end="8"/>
                                            </p:txEl>
                                          </p:spTgt>
                                        </p:tgtEl>
                                      </p:cBhvr>
                                    </p:animEffec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wipe(down)">
                                      <p:cBhvr>
                                        <p:cTn id="59" dur="500"/>
                                        <p:tgtEl>
                                          <p:spTgt spid="6">
                                            <p:txEl>
                                              <p:pRg st="0" end="0"/>
                                            </p:txEl>
                                          </p:spTgt>
                                        </p:tgtEl>
                                      </p:cBhvr>
                                    </p:animEffect>
                                  </p:childTnLst>
                                </p:cTn>
                              </p:par>
                            </p:childTnLst>
                          </p:cTn>
                        </p:par>
                        <p:par>
                          <p:cTn id="60" fill="hold">
                            <p:stCondLst>
                              <p:cond delay="1500"/>
                            </p:stCondLst>
                            <p:childTnLst>
                              <p:par>
                                <p:cTn id="61" presetID="22" presetClass="entr" presetSubtype="4" fill="hold" grpId="0" nodeType="after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wipe(down)">
                                      <p:cBhvr>
                                        <p:cTn id="63" dur="500"/>
                                        <p:tgtEl>
                                          <p:spTgt spid="6">
                                            <p:txEl>
                                              <p:pRg st="1" end="1"/>
                                            </p:txEl>
                                          </p:spTgt>
                                        </p:tgtEl>
                                      </p:cBhvr>
                                    </p:animEffect>
                                  </p:childTnLst>
                                </p:cTn>
                              </p:par>
                            </p:childTnLst>
                          </p:cTn>
                        </p:par>
                        <p:par>
                          <p:cTn id="64" fill="hold">
                            <p:stCondLst>
                              <p:cond delay="2000"/>
                            </p:stCondLst>
                            <p:childTnLst>
                              <p:par>
                                <p:cTn id="65" presetID="22" presetClass="entr" presetSubtype="4" fill="hold" grpId="0" nodeType="after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wipe(down)">
                                      <p:cBhvr>
                                        <p:cTn id="6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12235"/>
            <a:ext cx="7200897" cy="977900"/>
          </a:xfrm>
        </p:spPr>
        <p:txBody>
          <a:bodyPr>
            <a:normAutofit/>
          </a:bodyPr>
          <a:lstStyle/>
          <a:p>
            <a:r>
              <a:rPr lang="en-US" sz="3600" dirty="0"/>
              <a:t>Important Notice</a:t>
            </a:r>
          </a:p>
        </p:txBody>
      </p:sp>
      <p:sp>
        <p:nvSpPr>
          <p:cNvPr id="3" name="Content Placeholder 2"/>
          <p:cNvSpPr>
            <a:spLocks noGrp="1"/>
          </p:cNvSpPr>
          <p:nvPr>
            <p:ph idx="1"/>
          </p:nvPr>
        </p:nvSpPr>
        <p:spPr/>
        <p:txBody>
          <a:bodyPr>
            <a:normAutofit/>
          </a:bodyPr>
          <a:lstStyle/>
          <a:p>
            <a:pPr marL="0" indent="0" algn="ctr">
              <a:buNone/>
            </a:pPr>
            <a:r>
              <a:rPr lang="en-US" sz="2400" b="1" dirty="0"/>
              <a:t>Children and youth involved with the child welfare system due to abuse or neglect and then placed in foster care or group homes—as well as youth  who are involved with the justice system, are homeless, or have run away—</a:t>
            </a:r>
          </a:p>
          <a:p>
            <a:pPr marL="0" indent="0" algn="ctr">
              <a:buNone/>
            </a:pPr>
            <a:r>
              <a:rPr lang="en-US" sz="2700" b="1" dirty="0">
                <a:solidFill>
                  <a:srgbClr val="FF0000"/>
                </a:solidFill>
              </a:rPr>
              <a:t>are all at high risk of being trafficked.</a:t>
            </a:r>
          </a:p>
          <a:p>
            <a:endParaRPr lang="en-US" dirty="0"/>
          </a:p>
        </p:txBody>
      </p:sp>
      <p:pic>
        <p:nvPicPr>
          <p:cNvPr id="4" name="Picture 3" descr="Como Me Organizo: No Suba Artificialmente la Prioridad"/>
          <p:cNvPicPr>
            <a:picLocks noChangeAspect="1"/>
          </p:cNvPicPr>
          <p:nvPr/>
        </p:nvPicPr>
        <p:blipFill>
          <a:blip r:embed="rId2"/>
          <a:stretch>
            <a:fillRect/>
          </a:stretch>
        </p:blipFill>
        <p:spPr>
          <a:xfrm>
            <a:off x="6779226" y="1646586"/>
            <a:ext cx="755223" cy="711836"/>
          </a:xfrm>
          <a:prstGeom prst="rect">
            <a:avLst/>
          </a:prstGeom>
        </p:spPr>
      </p:pic>
      <p:pic>
        <p:nvPicPr>
          <p:cNvPr id="5" name="Picture 4" descr="Como Me Organizo: No Suba Artificialmente la Prioridad"/>
          <p:cNvPicPr>
            <a:picLocks noChangeAspect="1"/>
          </p:cNvPicPr>
          <p:nvPr/>
        </p:nvPicPr>
        <p:blipFill>
          <a:blip r:embed="rId2"/>
          <a:stretch>
            <a:fillRect/>
          </a:stretch>
        </p:blipFill>
        <p:spPr>
          <a:xfrm>
            <a:off x="1609551" y="1645267"/>
            <a:ext cx="711836" cy="711836"/>
          </a:xfrm>
          <a:prstGeom prst="rect">
            <a:avLst/>
          </a:prstGeom>
        </p:spPr>
      </p:pic>
    </p:spTree>
    <p:extLst>
      <p:ext uri="{BB962C8B-B14F-4D97-AF65-F5344CB8AC3E}">
        <p14:creationId xmlns:p14="http://schemas.microsoft.com/office/powerpoint/2010/main" val="4220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66" y="1512235"/>
            <a:ext cx="7200897" cy="977900"/>
          </a:xfrm>
        </p:spPr>
        <p:txBody>
          <a:bodyPr/>
          <a:lstStyle/>
          <a:p>
            <a:r>
              <a:rPr lang="en-US" dirty="0"/>
              <a:t>What is Human/Sex Trafficking?</a:t>
            </a:r>
          </a:p>
        </p:txBody>
      </p:sp>
      <p:sp>
        <p:nvSpPr>
          <p:cNvPr id="7" name="Content Placeholder 6"/>
          <p:cNvSpPr>
            <a:spLocks noGrp="1"/>
          </p:cNvSpPr>
          <p:nvPr>
            <p:ph idx="1"/>
          </p:nvPr>
        </p:nvSpPr>
        <p:spPr/>
        <p:txBody>
          <a:bodyPr>
            <a:normAutofit/>
          </a:bodyPr>
          <a:lstStyle/>
          <a:p>
            <a:pPr marL="0" indent="0">
              <a:buNone/>
            </a:pPr>
            <a:r>
              <a:rPr lang="en-US" dirty="0"/>
              <a:t>	</a:t>
            </a:r>
            <a:r>
              <a:rPr lang="en-US" sz="1650" dirty="0"/>
              <a:t>Human trafficking is modern-day slavery and involves the use of force, fraud, or coercion to obtain some type of labor or commercial sex act. Traffickers use force, fraud, or coercion to lure their victims and force them into labor or commercial sexual exploitation. They look for people who are susceptible for a variety of reasons, including psychological or emotional vulnerability, economic hardship, lack of a social safety net, natural disasters, or political instability. The trauma caused by the traffickers can be so great that many may not identify themselves as victims or ask for help, even in highly public settings.</a:t>
            </a:r>
          </a:p>
        </p:txBody>
      </p:sp>
      <p:pic>
        <p:nvPicPr>
          <p:cNvPr id="8" name="Picture 7" descr="301 Moved Permanently"/>
          <p:cNvPicPr>
            <a:picLocks noChangeAspect="1"/>
          </p:cNvPicPr>
          <p:nvPr/>
        </p:nvPicPr>
        <p:blipFill>
          <a:blip r:embed="rId2"/>
          <a:stretch>
            <a:fillRect/>
          </a:stretch>
        </p:blipFill>
        <p:spPr>
          <a:xfrm>
            <a:off x="4455948" y="4911213"/>
            <a:ext cx="3801715" cy="1249313"/>
          </a:xfrm>
          <a:prstGeom prst="rect">
            <a:avLst/>
          </a:prstGeom>
        </p:spPr>
      </p:pic>
    </p:spTree>
    <p:extLst>
      <p:ext uri="{BB962C8B-B14F-4D97-AF65-F5344CB8AC3E}">
        <p14:creationId xmlns:p14="http://schemas.microsoft.com/office/powerpoint/2010/main" val="212383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504412"/>
            <a:ext cx="7200897" cy="960119"/>
          </a:xfrm>
        </p:spPr>
        <p:txBody>
          <a:bodyPr/>
          <a:lstStyle/>
          <a:p>
            <a:r>
              <a:rPr lang="en-US" dirty="0"/>
              <a:t>What are the Warning Signs?</a:t>
            </a:r>
          </a:p>
        </p:txBody>
      </p:sp>
      <p:pic>
        <p:nvPicPr>
          <p:cNvPr id="5" name="Content Placeholder 3" descr="&lt;strong&gt;Warning&lt;/strong&gt;"/>
          <p:cNvPicPr>
            <a:picLocks noChangeAspect="1"/>
          </p:cNvPicPr>
          <p:nvPr/>
        </p:nvPicPr>
        <p:blipFill>
          <a:blip r:embed="rId3"/>
          <a:stretch>
            <a:fillRect/>
          </a:stretch>
        </p:blipFill>
        <p:spPr>
          <a:xfrm>
            <a:off x="678518" y="1190665"/>
            <a:ext cx="1074973" cy="1074973"/>
          </a:xfrm>
          <a:prstGeom prst="rect">
            <a:avLst/>
          </a:prstGeom>
        </p:spPr>
      </p:pic>
      <p:pic>
        <p:nvPicPr>
          <p:cNvPr id="7" name="Content Placeholder 3" descr="&lt;strong&gt;Warning&lt;/strong&gt;"/>
          <p:cNvPicPr>
            <a:picLocks noChangeAspect="1"/>
          </p:cNvPicPr>
          <p:nvPr/>
        </p:nvPicPr>
        <p:blipFill>
          <a:blip r:embed="rId3"/>
          <a:stretch>
            <a:fillRect/>
          </a:stretch>
        </p:blipFill>
        <p:spPr>
          <a:xfrm>
            <a:off x="7390508" y="1185268"/>
            <a:ext cx="1074973" cy="1074973"/>
          </a:xfrm>
          <a:prstGeom prst="rect">
            <a:avLst/>
          </a:prstGeom>
        </p:spPr>
      </p:pic>
      <p:sp>
        <p:nvSpPr>
          <p:cNvPr id="8" name="Content Placeholder 5">
            <a:extLst>
              <a:ext uri="{FF2B5EF4-FFF2-40B4-BE49-F238E27FC236}">
                <a16:creationId xmlns:a16="http://schemas.microsoft.com/office/drawing/2014/main" id="{D7701A9D-8D37-4F9B-A9E2-B98389AF195D}"/>
              </a:ext>
            </a:extLst>
          </p:cNvPr>
          <p:cNvSpPr txBox="1">
            <a:spLocks/>
          </p:cNvSpPr>
          <p:nvPr/>
        </p:nvSpPr>
        <p:spPr>
          <a:xfrm>
            <a:off x="970195" y="2395157"/>
            <a:ext cx="7089284" cy="1350285"/>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3600" dirty="0"/>
              <a:t>Recognizing key indicators of human trafficking is the first step in identifying victims and can help save a life. </a:t>
            </a:r>
            <a:endParaRPr lang="en-US" dirty="0"/>
          </a:p>
        </p:txBody>
      </p:sp>
    </p:spTree>
    <p:extLst>
      <p:ext uri="{BB962C8B-B14F-4D97-AF65-F5344CB8AC3E}">
        <p14:creationId xmlns:p14="http://schemas.microsoft.com/office/powerpoint/2010/main" val="7098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F720CFD222E14690F9AF847F860E3E" ma:contentTypeVersion="1" ma:contentTypeDescription="Create a new document." ma:contentTypeScope="" ma:versionID="dfe3719fa087ed0488f6484e70782123">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DA9E0D-4DF1-44F7-8C3B-CF02B455317D}"/>
</file>

<file path=customXml/itemProps2.xml><?xml version="1.0" encoding="utf-8"?>
<ds:datastoreItem xmlns:ds="http://schemas.openxmlformats.org/officeDocument/2006/customXml" ds:itemID="{87105D7B-5F4E-429E-9D08-21E2248E8536}"/>
</file>

<file path=customXml/itemProps3.xml><?xml version="1.0" encoding="utf-8"?>
<ds:datastoreItem xmlns:ds="http://schemas.openxmlformats.org/officeDocument/2006/customXml" ds:itemID="{B2CC7C81-657B-48BA-B740-E9C6F8D238D3}"/>
</file>

<file path=docProps/app.xml><?xml version="1.0" encoding="utf-8"?>
<Properties xmlns="http://schemas.openxmlformats.org/officeDocument/2006/extended-properties" xmlns:vt="http://schemas.openxmlformats.org/officeDocument/2006/docPropsVTypes">
  <Template>Organic</Template>
  <TotalTime>1201</TotalTime>
  <Words>2220</Words>
  <Application>Microsoft Office PowerPoint</Application>
  <PresentationFormat>On-screen Show (4:3)</PresentationFormat>
  <Paragraphs>163</Paragraphs>
  <Slides>19</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19</vt:i4>
      </vt:variant>
      <vt:variant>
        <vt:lpstr>Custom Shows</vt:lpstr>
      </vt:variant>
      <vt:variant>
        <vt:i4>1</vt:i4>
      </vt:variant>
    </vt:vector>
  </HeadingPairs>
  <TitlesOfParts>
    <vt:vector size="26" baseType="lpstr">
      <vt:lpstr>Arial</vt:lpstr>
      <vt:lpstr>Calibri</vt:lpstr>
      <vt:lpstr>Garamond</vt:lpstr>
      <vt:lpstr>Times New Roman</vt:lpstr>
      <vt:lpstr>Wingdings</vt:lpstr>
      <vt:lpstr>Organic</vt:lpstr>
      <vt:lpstr>Away from Supervision</vt:lpstr>
      <vt:lpstr>What’s the Purpose of this Presentation?</vt:lpstr>
      <vt:lpstr>What is Away from Supervision ?</vt:lpstr>
      <vt:lpstr>Why Foster Children Run Away?</vt:lpstr>
      <vt:lpstr>Why Foster Children Run Away?</vt:lpstr>
      <vt:lpstr>What are the Underlying Causes for Running Away? </vt:lpstr>
      <vt:lpstr>Important Notice</vt:lpstr>
      <vt:lpstr>What is Human/Sex Trafficking?</vt:lpstr>
      <vt:lpstr>What are the Warning Signs?</vt:lpstr>
      <vt:lpstr>What are the Warning Signs?</vt:lpstr>
      <vt:lpstr>What are the Warning Signs?</vt:lpstr>
      <vt:lpstr> What are Federal Regulations? </vt:lpstr>
      <vt:lpstr>What is West Virginia’s Policy?</vt:lpstr>
      <vt:lpstr>What Steps Need to be Taken?</vt:lpstr>
      <vt:lpstr>What Steps Need to be Taken  after Location?</vt:lpstr>
      <vt:lpstr>What does the Away from Supervision/ Runaway Event Survey include?</vt:lpstr>
      <vt:lpstr>What is Away From Supervision/ Runaway Monthly Report? </vt:lpstr>
      <vt:lpstr>How can You get Additional Help? </vt:lpstr>
      <vt:lpstr>References</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Away from Supervision</dc:title>
  <dc:creator>Lane, Jennifer J</dc:creator>
  <cp:lastModifiedBy>Hughes, Elizabeth A</cp:lastModifiedBy>
  <cp:revision>125</cp:revision>
  <cp:lastPrinted>2017-03-02T17:08:33Z</cp:lastPrinted>
  <dcterms:created xsi:type="dcterms:W3CDTF">2017-02-08T15:35:42Z</dcterms:created>
  <dcterms:modified xsi:type="dcterms:W3CDTF">2017-12-22T13:39:08Z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0x010100C5F720CFD222E14690F9AF847F860E3E</vt:lpwstr>
  </property>
</Properties>
</file>